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956" r:id="rId3"/>
    <p:sldMasterId id="2147484246" r:id="rId4"/>
    <p:sldMasterId id="2147483651" r:id="rId5"/>
    <p:sldMasterId id="2147483862" r:id="rId6"/>
  </p:sldMasterIdLst>
  <p:notesMasterIdLst>
    <p:notesMasterId r:id="rId38"/>
  </p:notesMasterIdLst>
  <p:handoutMasterIdLst>
    <p:handoutMasterId r:id="rId39"/>
  </p:handoutMasterIdLst>
  <p:sldIdLst>
    <p:sldId id="256" r:id="rId7"/>
    <p:sldId id="297" r:id="rId8"/>
    <p:sldId id="380" r:id="rId9"/>
    <p:sldId id="354" r:id="rId10"/>
    <p:sldId id="353" r:id="rId11"/>
    <p:sldId id="355" r:id="rId12"/>
    <p:sldId id="339" r:id="rId13"/>
    <p:sldId id="377" r:id="rId14"/>
    <p:sldId id="358" r:id="rId15"/>
    <p:sldId id="343" r:id="rId16"/>
    <p:sldId id="345" r:id="rId17"/>
    <p:sldId id="342" r:id="rId18"/>
    <p:sldId id="360" r:id="rId19"/>
    <p:sldId id="359" r:id="rId20"/>
    <p:sldId id="370" r:id="rId21"/>
    <p:sldId id="369" r:id="rId22"/>
    <p:sldId id="378" r:id="rId23"/>
    <p:sldId id="363" r:id="rId24"/>
    <p:sldId id="374" r:id="rId25"/>
    <p:sldId id="373" r:id="rId26"/>
    <p:sldId id="365" r:id="rId27"/>
    <p:sldId id="348" r:id="rId28"/>
    <p:sldId id="379" r:id="rId29"/>
    <p:sldId id="367" r:id="rId30"/>
    <p:sldId id="349" r:id="rId31"/>
    <p:sldId id="368" r:id="rId32"/>
    <p:sldId id="366" r:id="rId33"/>
    <p:sldId id="383" r:id="rId34"/>
    <p:sldId id="381" r:id="rId35"/>
    <p:sldId id="382" r:id="rId36"/>
    <p:sldId id="357" r:id="rId37"/>
  </p:sldIdLst>
  <p:sldSz cx="9906000" cy="6858000" type="A4"/>
  <p:notesSz cx="6797675" cy="992822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05">
          <p15:clr>
            <a:srgbClr val="A4A3A4"/>
          </p15:clr>
        </p15:guide>
        <p15:guide id="2" orient="horz" pos="327">
          <p15:clr>
            <a:srgbClr val="A4A3A4"/>
          </p15:clr>
        </p15:guide>
        <p15:guide id="3" pos="5842">
          <p15:clr>
            <a:srgbClr val="A4A3A4"/>
          </p15:clr>
        </p15:guide>
        <p15:guide id="4" pos="3291">
          <p15:clr>
            <a:srgbClr val="A4A3A4"/>
          </p15:clr>
        </p15:guide>
        <p15:guide id="5" pos="4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7B68"/>
    <a:srgbClr val="999999"/>
    <a:srgbClr val="003300"/>
    <a:srgbClr val="8CD6A8"/>
    <a:srgbClr val="0065A6"/>
    <a:srgbClr val="5CAC34"/>
    <a:srgbClr val="CC3300"/>
    <a:srgbClr val="7575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48"/>
    <p:restoredTop sz="77376"/>
  </p:normalViewPr>
  <p:slideViewPr>
    <p:cSldViewPr snapToGrid="0" snapToObjects="1">
      <p:cViewPr varScale="1">
        <p:scale>
          <a:sx n="87" d="100"/>
          <a:sy n="87" d="100"/>
        </p:scale>
        <p:origin x="1616" y="192"/>
      </p:cViewPr>
      <p:guideLst>
        <p:guide orient="horz" pos="3005"/>
        <p:guide orient="horz" pos="327"/>
        <p:guide pos="5842"/>
        <p:guide pos="3291"/>
        <p:guide pos="402"/>
      </p:guideLst>
    </p:cSldViewPr>
  </p:slideViewPr>
  <p:outlineViewPr>
    <p:cViewPr>
      <p:scale>
        <a:sx n="33" d="100"/>
        <a:sy n="33" d="100"/>
      </p:scale>
      <p:origin x="0" y="9379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number</c:v>
                </c:pt>
              </c:strCache>
            </c:strRef>
          </c:tx>
          <c:spPr>
            <a:solidFill>
              <a:schemeClr val="accent2"/>
            </a:solidFill>
          </c:spPr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7.0</c:v>
                </c:pt>
                <c:pt idx="1">
                  <c:v>13.0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users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Bilingual</c:v>
                </c:pt>
                <c:pt idx="1">
                  <c:v>Monolingual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10.0</c:v>
                </c:pt>
                <c:pt idx="1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0920203191872325"/>
          <c:y val="0.824380396912334"/>
          <c:w val="0.854495751204434"/>
          <c:h val="0.13839762306883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Tasks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Monolingual</c:v>
                </c:pt>
                <c:pt idx="1">
                  <c:v>Bilingual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600.0</c:v>
                </c:pt>
                <c:pt idx="1">
                  <c:v>600.0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Tasks</c:v>
                </c:pt>
              </c:strCache>
            </c:strRef>
          </c:tx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Src</c:v>
                </c:pt>
                <c:pt idx="1">
                  <c:v>Src + Ref</c:v>
                </c:pt>
                <c:pt idx="2">
                  <c:v>Ref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400.0</c:v>
                </c:pt>
                <c:pt idx="1">
                  <c:v>400.0</c:v>
                </c:pt>
                <c:pt idx="2">
                  <c:v>400.0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Tasks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rgbClr val="FFFFFF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Short</c:v>
                </c:pt>
                <c:pt idx="1">
                  <c:v>Mid</c:v>
                </c:pt>
                <c:pt idx="2">
                  <c:v>Long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400.0</c:v>
                </c:pt>
                <c:pt idx="1">
                  <c:v>400.0</c:v>
                </c:pt>
                <c:pt idx="2">
                  <c:v>400.0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204779229952399"/>
          <c:y val="0.800538343335557"/>
          <c:w val="0.638799764110868"/>
          <c:h val="0.15718643414739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1"/>
    </mc:Choice>
    <mc:Fallback>
      <c:style val="11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Evaluations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20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Short </c:v>
                </c:pt>
                <c:pt idx="1">
                  <c:v>Mid</c:v>
                </c:pt>
                <c:pt idx="2">
                  <c:v>Long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20.0</c:v>
                </c:pt>
                <c:pt idx="1">
                  <c:v>20.0</c:v>
                </c:pt>
                <c:pt idx="2">
                  <c:v>20.0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Tasks</c:v>
                </c:pt>
              </c:strCache>
            </c:strRef>
          </c:tx>
          <c:dPt>
            <c:idx val="2"/>
            <c:bubble3D val="0"/>
            <c:spPr>
              <a:solidFill>
                <a:schemeClr val="accent3">
                  <a:lumMod val="75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Src</c:v>
                </c:pt>
                <c:pt idx="1">
                  <c:v>Src + Ref</c:v>
                </c:pt>
                <c:pt idx="2">
                  <c:v>Ref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20.0</c:v>
                </c:pt>
                <c:pt idx="1">
                  <c:v>20.0</c:v>
                </c:pt>
                <c:pt idx="2">
                  <c:v>20.0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ea typeface="ＭＳ Ｐゴシック" charset="0"/>
                <a:cs typeface="ＭＳ Ｐゴシック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F00C74EA-A1D5-9A49-9074-74CA0A4735CC}" type="datetime1">
              <a:rPr lang="en-US"/>
              <a:pPr/>
              <a:t>9/18/15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530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ea typeface="ＭＳ Ｐゴシック" charset="0"/>
                <a:cs typeface="ＭＳ Ｐゴシック" charset="0"/>
              </a:defRPr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8DC3A370-FBC3-AF4E-A3BE-B9AE07FF6D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862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charset="0"/>
              </a:defRPr>
            </a:lvl1pPr>
          </a:lstStyle>
          <a:p>
            <a:fld id="{20B466FC-33FF-2144-A59B-27C9CE309CA4}" type="datetime1">
              <a:rPr lang="en-US"/>
              <a:pPr/>
              <a:t>9/18/15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530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31338"/>
            <a:ext cx="2946400" cy="495300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charset="0"/>
              </a:defRPr>
            </a:lvl1pPr>
          </a:lstStyle>
          <a:p>
            <a:fld id="{AF81B301-E766-E64E-9253-A3872CE108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888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-128"/>
        <a:cs typeface="ヒラギノ角ゴ Pro W3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39ACE858-3E17-C54F-8CC7-8C47142838E4}" type="slidenum">
              <a:rPr lang="en-US" sz="1300"/>
              <a:pPr/>
              <a:t>1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49798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MS PGothic" charset="0"/>
            </a:endParaRPr>
          </a:p>
          <a:p>
            <a:r>
              <a:rPr lang="en-US" dirty="0">
                <a:latin typeface="Calibri" charset="0"/>
                <a:ea typeface="MS PGothic" charset="0"/>
              </a:rPr>
              <a:t>----- Meeting Notes (9/14/15 17:29) -----</a:t>
            </a:r>
          </a:p>
          <a:p>
            <a:r>
              <a:rPr lang="en-US" dirty="0">
                <a:latin typeface="Calibri" charset="0"/>
                <a:ea typeface="MS PGothic" charset="0"/>
              </a:rPr>
              <a:t>i.e. 12 space</a:t>
            </a:r>
          </a:p>
          <a:p>
            <a:r>
              <a:rPr lang="en-US" dirty="0">
                <a:latin typeface="Calibri" charset="0"/>
                <a:ea typeface="MS PGothic" charset="0"/>
              </a:rPr>
              <a:t>150sentences, sufficient number of sentences.</a:t>
            </a:r>
          </a:p>
          <a:p>
            <a:r>
              <a:rPr lang="en-US" dirty="0">
                <a:latin typeface="Calibri" charset="0"/>
                <a:ea typeface="MS PGothic" charset="0"/>
              </a:rPr>
              <a:t>no (i.e. )</a:t>
            </a:r>
          </a:p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44190C02-EF1C-C747-B50A-9086D7E681AD}" type="slidenum">
              <a:rPr lang="en-US" sz="1300"/>
              <a:pPr/>
              <a:t>12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843538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(9/14/15 17:29) -----</a:t>
            </a:r>
          </a:p>
          <a:p>
            <a:r>
              <a:rPr lang="en-US" dirty="0"/>
              <a:t>Each evaluated 4 times by different user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57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948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5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(9/14/15 17:29) -----</a:t>
            </a:r>
          </a:p>
          <a:p>
            <a:r>
              <a:rPr lang="en-US"/>
              <a:t>add spread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63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(9/14/15 17:49) -----</a:t>
            </a:r>
          </a:p>
          <a:p>
            <a:r>
              <a:rPr lang="en-US"/>
              <a:t>Title case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30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(9/14/15 17:49) -----</a:t>
            </a:r>
          </a:p>
          <a:p>
            <a:r>
              <a:rPr lang="en-US"/>
              <a:t>alignment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5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----- Meeting Notes (9/14/15 17:49) -----</a:t>
            </a:r>
          </a:p>
          <a:p>
            <a:r>
              <a:rPr lang="en-US" dirty="0"/>
              <a:t>fix color sequences.</a:t>
            </a:r>
          </a:p>
          <a:p>
            <a:r>
              <a:rPr lang="en-US" dirty="0"/>
              <a:t>clean up text</a:t>
            </a:r>
          </a:p>
          <a:p>
            <a:r>
              <a:rPr lang="en-US" dirty="0"/>
              <a:t>ref=</a:t>
            </a:r>
            <a:r>
              <a:rPr lang="en-US" dirty="0" err="1"/>
              <a:t>tgt</a:t>
            </a:r>
            <a:r>
              <a:rPr lang="en-US" dirty="0"/>
              <a:t> in 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502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(9/14/15 17:49) -----</a:t>
            </a:r>
          </a:p>
          <a:p>
            <a:r>
              <a:rPr lang="en-US"/>
              <a:t>change src src+tgt tgt colors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32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4A9FE695-ED69-F440-93C2-1FDD97D18AB4}" type="slidenum">
              <a:rPr lang="en-US" sz="1300"/>
              <a:pPr/>
              <a:t>22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053999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56F91E02-D2D4-FF41-A061-1780F3A97D66}" type="slidenum">
              <a:rPr lang="en-US" sz="1300"/>
              <a:pPr/>
              <a:t>2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038664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88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9E169A72-9975-F344-BF9C-8BDED7B16C99}" type="slidenum">
              <a:rPr lang="en-US" sz="1300"/>
              <a:pPr/>
              <a:t>25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4115496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48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(9/14/15 17:29) -----</a:t>
            </a:r>
          </a:p>
          <a:p>
            <a:r>
              <a:rPr lang="en-US"/>
              <a:t>[move to back up it]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31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MS PGothic" charset="0"/>
            </a:endParaRPr>
          </a:p>
          <a:p>
            <a:r>
              <a:rPr lang="en-US" dirty="0">
                <a:latin typeface="Calibri" charset="0"/>
                <a:ea typeface="MS PGothic" charset="0"/>
              </a:rPr>
              <a:t>----- Meeting Notes (9/14/15 17:29) -----</a:t>
            </a:r>
          </a:p>
          <a:p>
            <a:r>
              <a:rPr lang="en-US" dirty="0">
                <a:latin typeface="Calibri" charset="0"/>
                <a:ea typeface="MS PGothic" charset="0"/>
              </a:rPr>
              <a:t>Formatting...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BF15369D-DCEC-B142-A22E-1D4930CB2B78}" type="slidenum">
              <a:rPr lang="en-US" sz="1300"/>
              <a:pPr/>
              <a:t>4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129566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BF6E5893-FDF4-0C47-A5B6-B74BBBC543C0}" type="slidenum">
              <a:rPr lang="en-US" sz="1300"/>
              <a:pPr/>
              <a:t>5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644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  <a:p>
            <a:r>
              <a:rPr lang="en-US">
                <a:latin typeface="Calibri" charset="0"/>
                <a:ea typeface="MS PGothic" charset="0"/>
              </a:rPr>
              <a:t>----- Meeting Notes (9/14/15 17:29) -----</a:t>
            </a:r>
          </a:p>
          <a:p>
            <a:r>
              <a:rPr lang="en-US">
                <a:latin typeface="Calibri" charset="0"/>
                <a:ea typeface="MS PGothic" charset="0"/>
              </a:rPr>
              <a:t>Title case</a:t>
            </a:r>
          </a:p>
          <a:p>
            <a:r>
              <a:rPr lang="en-US">
                <a:latin typeface="Calibri" charset="0"/>
                <a:ea typeface="MS PGothic" charset="0"/>
              </a:rPr>
              <a:t>dash vs bullets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0504C014-500B-604C-9A66-7FE32369DEC1}" type="slidenum">
              <a:rPr lang="en-US" sz="1300"/>
              <a:pPr/>
              <a:t>7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1424268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81B301-E766-E64E-9253-A3872CE1080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66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39E9001E-2568-8C4B-83C4-AFA7F9C3B2F2}" type="slidenum">
              <a:rPr lang="en-US" sz="1300"/>
              <a:pPr/>
              <a:t>10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749241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fld id="{C42452B8-C4F1-6C4E-8677-DCD7D62CDFFE}" type="slidenum">
              <a:rPr lang="en-US" sz="1300"/>
              <a:pPr/>
              <a:t>11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393825" y="2997200"/>
            <a:ext cx="7808913" cy="65405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endParaRPr lang="en-US" sz="2800">
              <a:solidFill>
                <a:schemeClr val="bg1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9" name="Text Placeholder 2"/>
          <p:cNvSpPr txBox="1">
            <a:spLocks/>
          </p:cNvSpPr>
          <p:nvPr userDrawn="1"/>
        </p:nvSpPr>
        <p:spPr bwMode="auto">
          <a:xfrm>
            <a:off x="1393825" y="3651250"/>
            <a:ext cx="3201988" cy="34607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20000"/>
              </a:spcBef>
            </a:pPr>
            <a:endParaRPr lang="en-US">
              <a:solidFill>
                <a:schemeClr val="bg1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393824" y="2905810"/>
            <a:ext cx="6610829" cy="57731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 b="1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393825" y="3651250"/>
            <a:ext cx="3773598" cy="44767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15936" y="6446621"/>
            <a:ext cx="3892868" cy="33676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20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1261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1401763" y="2997200"/>
            <a:ext cx="7835900" cy="51276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endParaRPr lang="en-US" sz="2400">
              <a:solidFill>
                <a:schemeClr val="bg1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401763" y="2857700"/>
            <a:ext cx="6111911" cy="6522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5037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380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 bwMode="auto">
          <a:xfrm>
            <a:off x="1401763" y="2997200"/>
            <a:ext cx="7835900" cy="51276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endParaRPr lang="en-US" sz="2400">
              <a:solidFill>
                <a:schemeClr val="bg1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401763" y="2857700"/>
            <a:ext cx="6111911" cy="6522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226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401763" y="2857700"/>
            <a:ext cx="5785846" cy="6522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119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401763" y="2857700"/>
            <a:ext cx="5150123" cy="6522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00" baseline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1259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638173" y="557213"/>
            <a:ext cx="8636004" cy="62230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38173" y="1375930"/>
            <a:ext cx="3998515" cy="4161270"/>
          </a:xfrm>
          <a:prstGeom prst="rect">
            <a:avLst/>
          </a:prstGeom>
        </p:spPr>
        <p:txBody>
          <a:bodyPr vert="horz" wrap="square" lIns="0" tIns="0" rIns="0" bIns="0"/>
          <a:lstStyle>
            <a:lvl1pPr marL="0" indent="-182880">
              <a:spcBef>
                <a:spcPts val="24"/>
              </a:spcBef>
              <a:buFont typeface="Arial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548640" indent="-182880">
              <a:spcBef>
                <a:spcPts val="600"/>
              </a:spcBef>
              <a:buFont typeface="Calibri" pitchFamily="34" charset="0"/>
              <a:buChar char="-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822960" indent="-182880">
              <a:spcBef>
                <a:spcPts val="6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097280" indent="-182880">
              <a:spcBef>
                <a:spcPts val="600"/>
              </a:spcBef>
              <a:buFont typeface="Arial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>
              <a:buFontTx/>
              <a:buNone/>
              <a:defRPr sz="1100">
                <a:solidFill>
                  <a:srgbClr val="99999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949559" y="1375930"/>
            <a:ext cx="4324618" cy="4161270"/>
          </a:xfrm>
          <a:prstGeom prst="rect">
            <a:avLst/>
          </a:prstGeom>
        </p:spPr>
        <p:txBody>
          <a:bodyPr vert="horz" wrap="square" lIns="0" tIns="0" rIns="0" bIns="0"/>
          <a:lstStyle>
            <a:lvl1pPr marL="0" indent="-180000">
              <a:spcBef>
                <a:spcPts val="0"/>
              </a:spcBef>
              <a:buFont typeface="Arial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548640" indent="-180000">
              <a:spcBef>
                <a:spcPts val="600"/>
              </a:spcBef>
              <a:buFont typeface="Calibri" pitchFamily="34" charset="0"/>
              <a:buChar char="-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822960" indent="-180000">
              <a:spcBef>
                <a:spcPts val="6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097280" indent="-180000">
              <a:spcBef>
                <a:spcPts val="600"/>
              </a:spcBef>
              <a:buFont typeface="Arial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indent="-180000">
              <a:buFont typeface="Arial"/>
              <a:buChar char="•"/>
              <a:defRPr sz="1100">
                <a:solidFill>
                  <a:srgbClr val="99999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06559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4949559" y="1375930"/>
            <a:ext cx="4311386" cy="4161270"/>
          </a:xfrm>
          <a:prstGeom prst="rect">
            <a:avLst/>
          </a:prstGeom>
        </p:spPr>
        <p:txBody>
          <a:bodyPr vert="horz"/>
          <a:lstStyle>
            <a:lvl1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5" name="Title 7"/>
          <p:cNvSpPr>
            <a:spLocks noGrp="1"/>
          </p:cNvSpPr>
          <p:nvPr>
            <p:ph type="title"/>
          </p:nvPr>
        </p:nvSpPr>
        <p:spPr>
          <a:xfrm>
            <a:off x="638173" y="557213"/>
            <a:ext cx="8622772" cy="62230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38173" y="1375930"/>
            <a:ext cx="3998515" cy="4161270"/>
          </a:xfrm>
          <a:prstGeom prst="rect">
            <a:avLst/>
          </a:prstGeom>
        </p:spPr>
        <p:txBody>
          <a:bodyPr vert="horz" wrap="square" lIns="0" tIns="0" rIns="0" bIns="0"/>
          <a:lstStyle>
            <a:lvl1pPr marL="0" indent="-182880">
              <a:spcBef>
                <a:spcPts val="24"/>
              </a:spcBef>
              <a:buFont typeface="Arial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548640" indent="-182880">
              <a:spcBef>
                <a:spcPts val="600"/>
              </a:spcBef>
              <a:buFont typeface="Calibri" pitchFamily="34" charset="0"/>
              <a:buChar char="-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822960" indent="-182880">
              <a:spcBef>
                <a:spcPts val="6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097280" indent="-182880">
              <a:spcBef>
                <a:spcPts val="600"/>
              </a:spcBef>
              <a:buFont typeface="Arial" pitchFamily="34" charset="0"/>
              <a:buChar char="•"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>
              <a:buFontTx/>
              <a:buNone/>
              <a:defRPr sz="1100">
                <a:solidFill>
                  <a:srgbClr val="99999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81069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38174" y="1375930"/>
            <a:ext cx="8636001" cy="4161270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</a:lstStyle>
          <a:p>
            <a:pPr lvl="0"/>
            <a:endParaRPr lang="en-US" noProof="0" dirty="0" smtClean="0"/>
          </a:p>
        </p:txBody>
      </p:sp>
      <p:sp>
        <p:nvSpPr>
          <p:cNvPr id="3" name="Title 7"/>
          <p:cNvSpPr>
            <a:spLocks noGrp="1"/>
          </p:cNvSpPr>
          <p:nvPr>
            <p:ph type="title"/>
          </p:nvPr>
        </p:nvSpPr>
        <p:spPr>
          <a:xfrm>
            <a:off x="638173" y="557213"/>
            <a:ext cx="8636002" cy="62230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3030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/>
          <p:cNvSpPr>
            <a:spLocks noGrp="1"/>
          </p:cNvSpPr>
          <p:nvPr>
            <p:ph type="title"/>
          </p:nvPr>
        </p:nvSpPr>
        <p:spPr>
          <a:xfrm>
            <a:off x="638173" y="557213"/>
            <a:ext cx="8647594" cy="622300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38173" y="1375930"/>
            <a:ext cx="8636004" cy="4161270"/>
          </a:xfrm>
          <a:prstGeom prst="rect">
            <a:avLst/>
          </a:prstGeom>
        </p:spPr>
        <p:txBody>
          <a:bodyPr vert="horz" wrap="square" lIns="0" tIns="0" rIns="0" bIns="0"/>
          <a:lstStyle>
            <a:lvl1pPr marL="0" indent="-180000">
              <a:spcBef>
                <a:spcPts val="0"/>
              </a:spcBef>
              <a:buFont typeface="Arial"/>
              <a:buChar char="•"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741600" indent="-180000">
              <a:spcBef>
                <a:spcPts val="24"/>
              </a:spcBef>
              <a:buFont typeface="Calibri" pitchFamily="34" charset="0"/>
              <a:buChar char="-"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1143000" indent="-180000">
              <a:buFont typeface="Courier New" pitchFamily="49" charset="0"/>
              <a:buChar char="o"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indent="-180000">
              <a:buFont typeface="Arial"/>
              <a:buChar char="•"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indent="-180000">
              <a:buFont typeface="Arial"/>
              <a:buChar char="•"/>
              <a:defRPr sz="1100">
                <a:solidFill>
                  <a:srgbClr val="99999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47097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yout: Title and Bullets - Gree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ontent footer_0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 userDrawn="1"/>
        </p:nvSpPr>
        <p:spPr bwMode="auto">
          <a:xfrm>
            <a:off x="9128125" y="6437313"/>
            <a:ext cx="312738" cy="2159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4A7CD49-4432-A64F-9182-03171332D9F1}" type="slidenum">
              <a:rPr lang="en-US" sz="800">
                <a:solidFill>
                  <a:schemeClr val="bg1"/>
                </a:solidFill>
              </a:rPr>
              <a:pPr eaLnBrk="1" hangingPunct="1"/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02683" y="279400"/>
            <a:ext cx="9324007" cy="7212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A68C55"/>
                </a:solidFill>
              </a:defRPr>
            </a:lvl1pPr>
          </a:lstStyle>
          <a:p>
            <a:pPr lvl="0"/>
            <a:r>
              <a:rPr lang="en-GB" dirty="0" smtClean="0"/>
              <a:t>Click to edit Master text styles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02683" y="1163638"/>
            <a:ext cx="9324007" cy="442595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/>
              <a:buChar char="•"/>
              <a:defRPr sz="2800">
                <a:solidFill>
                  <a:srgbClr val="003329"/>
                </a:solidFill>
              </a:defRPr>
            </a:lvl1pPr>
            <a:lvl2pPr marL="742950" indent="-285750">
              <a:buFont typeface="Arial"/>
              <a:buChar char="•"/>
              <a:defRPr sz="2600">
                <a:solidFill>
                  <a:srgbClr val="003329"/>
                </a:solidFill>
              </a:defRPr>
            </a:lvl2pPr>
            <a:lvl3pPr marL="1143000" indent="-228600">
              <a:buFont typeface="Arial"/>
              <a:buChar char="•"/>
              <a:defRPr sz="2200">
                <a:solidFill>
                  <a:srgbClr val="003329"/>
                </a:solidFill>
              </a:defRPr>
            </a:lvl3pPr>
            <a:lvl4pPr marL="1600200" indent="-228600">
              <a:buFont typeface="Arial"/>
              <a:buChar char="•"/>
              <a:defRPr sz="1800">
                <a:solidFill>
                  <a:srgbClr val="003329"/>
                </a:solidFill>
              </a:defRPr>
            </a:lvl4pPr>
            <a:lvl5pPr marL="2057400" indent="-228600">
              <a:buFont typeface="Arial"/>
              <a:buChar char="•"/>
              <a:defRPr sz="1400">
                <a:solidFill>
                  <a:srgbClr val="003329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25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7727018" y="6021388"/>
            <a:ext cx="1900376" cy="3286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rgbClr val="BBA67A"/>
                </a:solidFill>
              </a:defRPr>
            </a:lvl1pPr>
            <a:lvl2pPr marL="457200" indent="0" algn="l">
              <a:buNone/>
              <a:defRPr sz="1000">
                <a:solidFill>
                  <a:srgbClr val="BBA67A"/>
                </a:solidFill>
              </a:defRPr>
            </a:lvl2pPr>
            <a:lvl3pPr marL="914400" indent="0" algn="l">
              <a:buNone/>
              <a:defRPr sz="1000">
                <a:solidFill>
                  <a:srgbClr val="BBA67A"/>
                </a:solidFill>
              </a:defRPr>
            </a:lvl3pPr>
            <a:lvl4pPr marL="1371600" indent="0" algn="l">
              <a:buNone/>
              <a:defRPr sz="1000">
                <a:solidFill>
                  <a:srgbClr val="BBA67A"/>
                </a:solidFill>
              </a:defRPr>
            </a:lvl4pPr>
            <a:lvl5pPr marL="1828800" indent="0" algn="l">
              <a:buNone/>
              <a:defRPr sz="1000">
                <a:solidFill>
                  <a:srgbClr val="BBA67A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38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Relationship Id="rId3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Relationship Id="rId3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4.xml"/><Relationship Id="rId3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theme" Target="../theme/theme5.xml"/><Relationship Id="rId8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theme" Target="../theme/theme6.xml"/><Relationship Id="rId3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 descr="Cove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33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9" charset="0"/>
          <a:ea typeface="ＭＳ Ｐゴシック" pitchFamily="-109" charset="-128"/>
          <a:cs typeface="ＭＳ Ｐゴシック" pitchFamily="-109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Divider_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34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Divider_02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26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 descr="Divider_03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27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Content footer_02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7"/>
          <p:cNvSpPr txBox="1">
            <a:spLocks noChangeArrowheads="1"/>
          </p:cNvSpPr>
          <p:nvPr userDrawn="1"/>
        </p:nvSpPr>
        <p:spPr bwMode="auto">
          <a:xfrm>
            <a:off x="9128125" y="6437313"/>
            <a:ext cx="312738" cy="2159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F9B73F2C-2802-D348-827D-7A58E773D848}" type="slidenum">
              <a:rPr lang="en-US" sz="800">
                <a:solidFill>
                  <a:schemeClr val="bg1"/>
                </a:solidFill>
              </a:rPr>
              <a:pPr eaLnBrk="1" hangingPunct="1"/>
              <a:t>‹#›</a:t>
            </a:fld>
            <a:endParaRPr lang="en-US" sz="80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8" r:id="rId1"/>
    <p:sldLayoutId id="2147484829" r:id="rId2"/>
    <p:sldLayoutId id="2147484830" r:id="rId3"/>
    <p:sldLayoutId id="2147484831" r:id="rId4"/>
    <p:sldLayoutId id="2147484835" r:id="rId5"/>
    <p:sldLayoutId id="214748483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Back_cover_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832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microsoft.com/office/2007/relationships/hdphoto" Target="../media/hdphoto2.wdp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5" Type="http://schemas.openxmlformats.org/officeDocument/2006/relationships/chart" Target="../charts/chart5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chart" Target="../charts/chart7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microsoft.com/office/2007/relationships/hdphoto" Target="../media/hdphoto1.wdp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Placeholder 1"/>
          <p:cNvSpPr>
            <a:spLocks noGrp="1"/>
          </p:cNvSpPr>
          <p:nvPr>
            <p:ph type="body" sz="quarter" idx="10"/>
          </p:nvPr>
        </p:nvSpPr>
        <p:spPr bwMode="auto">
          <a:xfrm>
            <a:off x="955675" y="2743200"/>
            <a:ext cx="8382000" cy="21812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Arial" charset="0"/>
                <a:ea typeface="MS PGothic" charset="0"/>
                <a:cs typeface="Arial" charset="0"/>
              </a:rPr>
              <a:t>How do Humans Evaluate Machine </a:t>
            </a:r>
            <a:r>
              <a:rPr lang="en-US" dirty="0" smtClean="0">
                <a:latin typeface="Arial" charset="0"/>
                <a:ea typeface="MS PGothic" charset="0"/>
                <a:cs typeface="Arial" charset="0"/>
              </a:rPr>
              <a:t>Translation?</a:t>
            </a:r>
            <a:endParaRPr lang="en-US" dirty="0">
              <a:latin typeface="Arial" charset="0"/>
              <a:ea typeface="MS PGothic" charset="0"/>
              <a:cs typeface="Arial" charset="0"/>
            </a:endParaRPr>
          </a:p>
          <a:p>
            <a:endParaRPr lang="en-US" sz="1600" dirty="0">
              <a:latin typeface="Arial" charset="0"/>
              <a:ea typeface="MS PGothic" charset="0"/>
              <a:cs typeface="Arial" charset="0"/>
            </a:endParaRPr>
          </a:p>
          <a:p>
            <a:endParaRPr lang="en-US" sz="1600" dirty="0">
              <a:latin typeface="Arial" charset="0"/>
              <a:ea typeface="MS PGothic" charset="0"/>
              <a:cs typeface="Arial" charset="0"/>
            </a:endParaRPr>
          </a:p>
          <a:p>
            <a:r>
              <a:rPr lang="en-US" sz="1600" dirty="0">
                <a:latin typeface="Arial" charset="0"/>
                <a:ea typeface="MS PGothic" charset="0"/>
                <a:cs typeface="Arial" charset="0"/>
              </a:rPr>
              <a:t>Francisco </a:t>
            </a:r>
            <a:r>
              <a:rPr lang="en-US" sz="1600" dirty="0" err="1" smtClean="0">
                <a:latin typeface="Arial" charset="0"/>
                <a:ea typeface="MS PGothic" charset="0"/>
                <a:cs typeface="Arial" charset="0"/>
              </a:rPr>
              <a:t>Guzmán</a:t>
            </a:r>
            <a:r>
              <a:rPr lang="en-US" sz="1600" b="0" dirty="0">
                <a:latin typeface="Arial" charset="0"/>
                <a:ea typeface="MS PGothic" charset="0"/>
                <a:cs typeface="Arial" charset="0"/>
              </a:rPr>
              <a:t>, Ahmed </a:t>
            </a:r>
            <a:r>
              <a:rPr lang="en-US" sz="1600" b="0" dirty="0" err="1">
                <a:latin typeface="Arial" charset="0"/>
                <a:ea typeface="MS PGothic" charset="0"/>
                <a:cs typeface="Arial" charset="0"/>
              </a:rPr>
              <a:t>Abdelali</a:t>
            </a:r>
            <a:r>
              <a:rPr lang="en-US" sz="1600" b="0" dirty="0">
                <a:latin typeface="Arial" charset="0"/>
                <a:ea typeface="MS PGothic" charset="0"/>
                <a:cs typeface="Arial" charset="0"/>
              </a:rPr>
              <a:t>, Irina </a:t>
            </a:r>
            <a:r>
              <a:rPr lang="en-US" sz="1600" b="0" dirty="0" err="1">
                <a:latin typeface="Arial" charset="0"/>
                <a:ea typeface="MS PGothic" charset="0"/>
                <a:cs typeface="Arial" charset="0"/>
              </a:rPr>
              <a:t>Temnikova</a:t>
            </a:r>
            <a:r>
              <a:rPr lang="en-US" sz="1600" b="0" dirty="0">
                <a:latin typeface="Arial" charset="0"/>
                <a:ea typeface="MS PGothic" charset="0"/>
                <a:cs typeface="Arial" charset="0"/>
              </a:rPr>
              <a:t>, Hassan </a:t>
            </a:r>
            <a:r>
              <a:rPr lang="en-US" sz="1600" b="0" dirty="0" err="1">
                <a:latin typeface="Arial" charset="0"/>
                <a:ea typeface="MS PGothic" charset="0"/>
                <a:cs typeface="Arial" charset="0"/>
              </a:rPr>
              <a:t>Sajjad</a:t>
            </a:r>
            <a:r>
              <a:rPr lang="en-US" sz="1600" b="0" dirty="0">
                <a:latin typeface="Arial" charset="0"/>
                <a:ea typeface="MS PGothic" charset="0"/>
                <a:cs typeface="Arial" charset="0"/>
              </a:rPr>
              <a:t>, Stephan Vogel</a:t>
            </a:r>
            <a:endParaRPr lang="en-US" sz="1600" dirty="0">
              <a:latin typeface="Arial" charset="0"/>
              <a:ea typeface="MS PGothic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05416" y="714405"/>
            <a:ext cx="2788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AOIs (Areas of Interest)</a:t>
            </a:r>
            <a:endParaRPr lang="en-US" dirty="0"/>
          </a:p>
        </p:txBody>
      </p:sp>
      <p:pic>
        <p:nvPicPr>
          <p:cNvPr id="5" name="Picture 4" descr="Task 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4" t="8835" r="24589" b="12582"/>
          <a:stretch/>
        </p:blipFill>
        <p:spPr>
          <a:xfrm>
            <a:off x="2050026" y="1179513"/>
            <a:ext cx="6312309" cy="46396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971780" y="2634688"/>
            <a:ext cx="916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Source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accent3">
                    <a:lumMod val="50000"/>
                  </a:schemeClr>
                </a:solidFill>
              </a:rPr>
              <a:t>src</a:t>
            </a:r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)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4576" y="4761745"/>
            <a:ext cx="131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Translation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6633" y="2634688"/>
            <a:ext cx="1249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Reference</a:t>
            </a:r>
          </a:p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</a:rPr>
              <a:t>tgt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3289" y="5449806"/>
            <a:ext cx="864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Scorer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" charset="0"/>
                <a:ea typeface="MS PGothic" charset="0"/>
              </a:rPr>
              <a:t>Eye-tracking Setup</a:t>
            </a:r>
            <a:br>
              <a:rPr lang="en-US" dirty="0">
                <a:solidFill>
                  <a:schemeClr val="tx2"/>
                </a:solidFill>
                <a:latin typeface="Arial" charset="0"/>
                <a:ea typeface="MS PGothic" charset="0"/>
              </a:rPr>
            </a:br>
            <a:endParaRPr lang="en-US" dirty="0"/>
          </a:p>
        </p:txBody>
      </p:sp>
      <p:pic>
        <p:nvPicPr>
          <p:cNvPr id="7" name="Picture 6" descr="20141112_112757-whole-computer-1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13" y="1703465"/>
            <a:ext cx="4662158" cy="26224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5294679" y="1703465"/>
            <a:ext cx="4483100" cy="2622464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3794" name="Text Placeholder 2"/>
          <p:cNvSpPr>
            <a:spLocks noGrp="1"/>
          </p:cNvSpPr>
          <p:nvPr>
            <p:ph type="body" sz="quarter" idx="11"/>
          </p:nvPr>
        </p:nvSpPr>
        <p:spPr bwMode="auto">
          <a:xfrm>
            <a:off x="638173" y="1375930"/>
            <a:ext cx="8636004" cy="439922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Spanish to English WMT12 </a:t>
            </a: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evaluation data</a:t>
            </a:r>
            <a:endParaRPr lang="en-US" sz="24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buFont typeface="Arial" charset="0"/>
              <a:buChar char="•"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3003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source sentences, and references</a:t>
            </a:r>
          </a:p>
          <a:p>
            <a:pPr lvl="1">
              <a:buFont typeface="Arial" charset="0"/>
              <a:buChar char="•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12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MT systems </a:t>
            </a:r>
          </a:p>
          <a:p>
            <a:pPr lvl="1">
              <a:buFont typeface="Arial" charset="0"/>
              <a:buChar char="•"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1141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ranking annotations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In each annotation, evaluators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ranked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out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of the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12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systems</a:t>
            </a:r>
          </a:p>
          <a:p>
            <a:pPr lvl="1">
              <a:buFont typeface="Arial" charset="0"/>
              <a:buChar char="•"/>
            </a:pPr>
            <a:endParaRPr lang="en-US" sz="20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Selected sentences with most judgments</a:t>
            </a:r>
          </a:p>
          <a:p>
            <a:pPr lvl="1">
              <a:buFont typeface="Arial" charset="0"/>
              <a:buChar char="•"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150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source sentences were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chosen</a:t>
            </a:r>
          </a:p>
          <a:p>
            <a:pPr lvl="1">
              <a:buFont typeface="Arial" charset="0"/>
              <a:buChar char="•"/>
            </a:pPr>
            <a:endParaRPr lang="en-US" b="1" dirty="0">
              <a:solidFill>
                <a:schemeClr val="tx2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Selected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2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translations per sentence (</a:t>
            </a:r>
            <a:r>
              <a:rPr lang="en-US" b="1" dirty="0" smtClean="0">
                <a:solidFill>
                  <a:srgbClr val="1F497D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300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total)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Best and worst relative ranking</a:t>
            </a:r>
          </a:p>
          <a:p>
            <a:pPr lvl="1">
              <a:buFont typeface="Arial" charset="0"/>
              <a:buChar char="•"/>
            </a:pPr>
            <a:endParaRPr lang="en-US" sz="2400" b="1" dirty="0">
              <a:solidFill>
                <a:srgbClr val="1F497D">
                  <a:lumMod val="75000"/>
                </a:srgb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Created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 tasks per translation  (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120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0</a:t>
            </a:r>
            <a:r>
              <a:rPr lang="en-US" b="1" dirty="0">
                <a:solidFill>
                  <a:srgbClr val="1F497D">
                    <a:lumMod val="75000"/>
                  </a:srgb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total)</a:t>
            </a:r>
          </a:p>
          <a:p>
            <a:pPr marL="963000" lvl="2" indent="0">
              <a:buNone/>
            </a:pPr>
            <a:endParaRPr lang="en-US" sz="160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Balanced experimental design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1200 evaluation tasks (300 translations x 4 replicates)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733450907"/>
              </p:ext>
            </p:extLst>
          </p:nvPr>
        </p:nvGraphicFramePr>
        <p:xfrm>
          <a:off x="-325600" y="2745995"/>
          <a:ext cx="3840825" cy="2354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1089653714"/>
              </p:ext>
            </p:extLst>
          </p:nvPr>
        </p:nvGraphicFramePr>
        <p:xfrm>
          <a:off x="2537060" y="2745994"/>
          <a:ext cx="4307913" cy="2354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267179" y="2327776"/>
            <a:ext cx="78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Users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65915" y="2327776"/>
            <a:ext cx="1211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Scenarios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44973" y="2327776"/>
            <a:ext cx="1853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Sentence length</a:t>
            </a:r>
            <a:endParaRPr lang="en-US" dirty="0"/>
          </a:p>
        </p:txBody>
      </p:sp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746349250"/>
              </p:ext>
            </p:extLst>
          </p:nvPr>
        </p:nvGraphicFramePr>
        <p:xfrm>
          <a:off x="5629557" y="2681619"/>
          <a:ext cx="4201974" cy="2403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604531" y="4915641"/>
            <a:ext cx="954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(~10.18) 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8319569" y="4907810"/>
            <a:ext cx="1558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(~</a:t>
            </a:r>
            <a:r>
              <a:rPr lang="en-US" sz="1600" smtClean="0"/>
              <a:t>30.88 words)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483338" y="4915641"/>
            <a:ext cx="990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(~18.18)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4799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Design (per user)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60 evaluation tasks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5331" y="2082086"/>
            <a:ext cx="15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 scenario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00463" y="2082086"/>
            <a:ext cx="235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Task sentence length</a:t>
            </a:r>
            <a:endParaRPr lang="en-US" dirty="0"/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1290127955"/>
              </p:ext>
            </p:extLst>
          </p:nvPr>
        </p:nvGraphicFramePr>
        <p:xfrm>
          <a:off x="6301402" y="2620190"/>
          <a:ext cx="2965005" cy="2267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376852" y="5537200"/>
            <a:ext cx="713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user never saw the same translation (or related translations) twice</a:t>
            </a:r>
            <a:endParaRPr lang="en-US" dirty="0"/>
          </a:p>
        </p:txBody>
      </p:sp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1312994984"/>
              </p:ext>
            </p:extLst>
          </p:nvPr>
        </p:nvGraphicFramePr>
        <p:xfrm>
          <a:off x="638173" y="2620190"/>
          <a:ext cx="4307913" cy="2354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225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Compare the Performance?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Time</a:t>
            </a: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Measure the effective time (i.e. time spent in different areas)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pPr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Score consistency (variance)</a:t>
            </a: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Variability of the scores given by different evaluators </a:t>
            </a:r>
            <a:r>
              <a:rPr lang="en-US" b="1" dirty="0" smtClean="0">
                <a:solidFill>
                  <a:srgbClr val="000000"/>
                </a:solidFill>
              </a:rPr>
              <a:t>(C) </a:t>
            </a:r>
            <a:r>
              <a:rPr lang="en-US" dirty="0" smtClean="0">
                <a:solidFill>
                  <a:srgbClr val="000000"/>
                </a:solidFill>
              </a:rPr>
              <a:t>to the same translation, averaged across all translations </a:t>
            </a:r>
            <a:r>
              <a:rPr lang="en-US" b="1" dirty="0" smtClean="0">
                <a:solidFill>
                  <a:srgbClr val="000000"/>
                </a:solidFill>
              </a:rPr>
              <a:t>(T)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028" y="4038625"/>
            <a:ext cx="4353939" cy="121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7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Score Consistency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1912585" y="1433545"/>
            <a:ext cx="5896918" cy="3734198"/>
            <a:chOff x="2343645" y="1621304"/>
            <a:chExt cx="5443309" cy="3734198"/>
          </a:xfrm>
        </p:grpSpPr>
        <p:grpSp>
          <p:nvGrpSpPr>
            <p:cNvPr id="24" name="Group 23"/>
            <p:cNvGrpSpPr/>
            <p:nvPr/>
          </p:nvGrpSpPr>
          <p:grpSpPr>
            <a:xfrm>
              <a:off x="2343645" y="1621304"/>
              <a:ext cx="5443309" cy="3734198"/>
              <a:chOff x="2343645" y="1621304"/>
              <a:chExt cx="5443309" cy="3734198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/>
              <a:srcRect l="7850" t="8125" r="9781" b="648"/>
              <a:stretch/>
            </p:blipFill>
            <p:spPr>
              <a:xfrm>
                <a:off x="2343645" y="1621304"/>
                <a:ext cx="5443309" cy="3734198"/>
              </a:xfrm>
              <a:prstGeom prst="rect">
                <a:avLst/>
              </a:prstGeom>
            </p:spPr>
          </p:pic>
          <p:sp>
            <p:nvSpPr>
              <p:cNvPr id="15" name="Multiply 14"/>
              <p:cNvSpPr/>
              <p:nvPr/>
            </p:nvSpPr>
            <p:spPr>
              <a:xfrm>
                <a:off x="4643128" y="2907571"/>
                <a:ext cx="468729" cy="393073"/>
              </a:xfrm>
              <a:prstGeom prst="mathMultiply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Multiply 15"/>
              <p:cNvSpPr/>
              <p:nvPr/>
            </p:nvSpPr>
            <p:spPr>
              <a:xfrm>
                <a:off x="5356175" y="4798564"/>
                <a:ext cx="468729" cy="393073"/>
              </a:xfrm>
              <a:prstGeom prst="mathMultiply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9" name="Straight Arrow Connector 18"/>
            <p:cNvCxnSpPr/>
            <p:nvPr/>
          </p:nvCxnSpPr>
          <p:spPr>
            <a:xfrm>
              <a:off x="2479729" y="3300644"/>
              <a:ext cx="5050179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479729" y="5191637"/>
              <a:ext cx="5050179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1863464" y="2113475"/>
            <a:ext cx="1878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consistency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912585" y="4438998"/>
            <a:ext cx="1929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consistency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680860" y="3112885"/>
            <a:ext cx="2082534" cy="9567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619992" y="4069666"/>
            <a:ext cx="1296420" cy="7037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16412" y="3876758"/>
            <a:ext cx="1839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Group averages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32333" y="1744143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Group A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132333" y="4069666"/>
            <a:ext cx="1107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Group B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409789" y="2895565"/>
            <a:ext cx="597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|</a:t>
            </a:r>
          </a:p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951654" y="2895565"/>
            <a:ext cx="3130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</a:p>
          <a:p>
            <a:r>
              <a:rPr lang="en-US" dirty="0"/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07134" y="4772081"/>
            <a:ext cx="600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|</a:t>
            </a:r>
          </a:p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1948998" y="4772081"/>
            <a:ext cx="313044" cy="534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|</a:t>
            </a:r>
          </a:p>
          <a:p>
            <a:r>
              <a:rPr lang="en-US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1373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</a:rPr>
              <a:t>Results</a:t>
            </a:r>
            <a:endParaRPr lang="en-US" sz="4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Spent in Each </a:t>
            </a:r>
            <a:r>
              <a:rPr lang="en-US" dirty="0"/>
              <a:t>S</a:t>
            </a:r>
            <a:r>
              <a:rPr lang="en-US" dirty="0" smtClean="0"/>
              <a:t>cenario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Bilinguals are faster than monolinguals</a:t>
            </a:r>
          </a:p>
          <a:p>
            <a:pPr marL="342900" indent="-342900"/>
            <a:endParaRPr lang="en-US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Showing only the reference (</a:t>
            </a:r>
            <a:r>
              <a:rPr lang="en-US" dirty="0" err="1" smtClean="0">
                <a:solidFill>
                  <a:srgbClr val="000000"/>
                </a:solidFill>
              </a:rPr>
              <a:t>tgt</a:t>
            </a:r>
            <a:r>
              <a:rPr lang="en-US" dirty="0" smtClean="0">
                <a:solidFill>
                  <a:srgbClr val="000000"/>
                </a:solidFill>
              </a:rPr>
              <a:t>) is the fastest condition</a:t>
            </a:r>
          </a:p>
          <a:p>
            <a:pPr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Bilinguals spend about the same time in </a:t>
            </a:r>
            <a:r>
              <a:rPr lang="en-US" dirty="0" err="1" smtClean="0">
                <a:solidFill>
                  <a:srgbClr val="000000"/>
                </a:solidFill>
              </a:rPr>
              <a:t>src</a:t>
            </a:r>
            <a:r>
              <a:rPr lang="en-US" dirty="0" smtClean="0">
                <a:solidFill>
                  <a:srgbClr val="000000"/>
                </a:solidFill>
              </a:rPr>
              <a:t> vs. </a:t>
            </a:r>
            <a:r>
              <a:rPr lang="en-US" dirty="0" err="1" smtClean="0">
                <a:solidFill>
                  <a:srgbClr val="000000"/>
                </a:solidFill>
              </a:rPr>
              <a:t>src+tgt</a:t>
            </a:r>
            <a:endParaRPr lang="en-US" dirty="0" smtClean="0">
              <a:solidFill>
                <a:srgbClr val="000000"/>
              </a:solidFill>
            </a:endParaRPr>
          </a:p>
          <a:p>
            <a:pPr marL="457200" indent="-457200"/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5" y="1271409"/>
            <a:ext cx="4405488" cy="44054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2035" y="5373455"/>
            <a:ext cx="7247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Key: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 source only (</a:t>
            </a:r>
            <a:r>
              <a:rPr lang="en-US" dirty="0" err="1" smtClean="0">
                <a:solidFill>
                  <a:srgbClr val="000000"/>
                </a:solidFill>
              </a:rPr>
              <a:t>src</a:t>
            </a:r>
            <a:r>
              <a:rPr lang="en-US" dirty="0" smtClean="0">
                <a:solidFill>
                  <a:srgbClr val="000000"/>
                </a:solidFill>
              </a:rPr>
              <a:t>), source and reference (</a:t>
            </a:r>
            <a:r>
              <a:rPr lang="en-US" dirty="0" err="1" smtClean="0">
                <a:solidFill>
                  <a:srgbClr val="000000"/>
                </a:solidFill>
              </a:rPr>
              <a:t>src+tgt</a:t>
            </a:r>
            <a:r>
              <a:rPr lang="en-US" dirty="0" smtClean="0">
                <a:solidFill>
                  <a:srgbClr val="000000"/>
                </a:solidFill>
              </a:rPr>
              <a:t>), reference only (</a:t>
            </a:r>
            <a:r>
              <a:rPr lang="en-US" dirty="0" err="1" smtClean="0">
                <a:solidFill>
                  <a:srgbClr val="000000"/>
                </a:solidFill>
              </a:rPr>
              <a:t>tgt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779814" y="1779813"/>
            <a:ext cx="1848215" cy="2797629"/>
            <a:chOff x="1779814" y="1779813"/>
            <a:chExt cx="1848215" cy="279762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779814" y="2139042"/>
              <a:ext cx="0" cy="71845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773501" y="1779813"/>
              <a:ext cx="0" cy="84908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628029" y="3728355"/>
              <a:ext cx="0" cy="84908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ounded Rectangle 20"/>
          <p:cNvSpPr/>
          <p:nvPr/>
        </p:nvSpPr>
        <p:spPr>
          <a:xfrm>
            <a:off x="2939143" y="3456565"/>
            <a:ext cx="916408" cy="1916890"/>
          </a:xfrm>
          <a:prstGeom prst="round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526213" y="2825316"/>
            <a:ext cx="1412929" cy="467503"/>
          </a:xfrm>
          <a:prstGeom prst="roundRect">
            <a:avLst/>
          </a:prstGeom>
          <a:noFill/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4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21" grpId="0" animBg="1"/>
      <p:bldP spid="21" grpId="1" animBg="1"/>
      <p:bldP spid="2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vs. Source </a:t>
            </a:r>
            <a:r>
              <a:rPr lang="en-US" dirty="0"/>
              <a:t>S</a:t>
            </a:r>
            <a:r>
              <a:rPr lang="en-US" dirty="0" smtClean="0"/>
              <a:t>entence </a:t>
            </a:r>
            <a:r>
              <a:rPr lang="en-US" dirty="0"/>
              <a:t>L</a:t>
            </a:r>
            <a:r>
              <a:rPr lang="en-US" dirty="0" smtClean="0"/>
              <a:t>ength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Bilinguals are faster (again!)</a:t>
            </a:r>
          </a:p>
          <a:p>
            <a:pPr marL="342900" indent="-342900"/>
            <a:endParaRPr lang="en-US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Longer sentences take longer (expected)</a:t>
            </a:r>
          </a:p>
          <a:p>
            <a:pPr marL="274320" indent="-4572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505" y="1120521"/>
            <a:ext cx="4405488" cy="440548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187760" y="1616232"/>
            <a:ext cx="1848215" cy="3024157"/>
            <a:chOff x="1779814" y="2216532"/>
            <a:chExt cx="1848215" cy="3024157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1779814" y="2216532"/>
              <a:ext cx="0" cy="71845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2703922" y="3982557"/>
              <a:ext cx="0" cy="42454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3628029" y="4862334"/>
              <a:ext cx="0" cy="37835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882754" y="2898183"/>
            <a:ext cx="1848215" cy="2101434"/>
            <a:chOff x="1779814" y="3139255"/>
            <a:chExt cx="1848215" cy="2101434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1779814" y="3139255"/>
              <a:ext cx="924108" cy="126784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703922" y="4503106"/>
              <a:ext cx="924107" cy="73758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089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Translation Evaluation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342900" indent="-342900"/>
            <a:r>
              <a:rPr lang="en-US" b="1" dirty="0" smtClean="0">
                <a:solidFill>
                  <a:schemeClr val="tx1"/>
                </a:solidFill>
              </a:rPr>
              <a:t>Task: </a:t>
            </a:r>
            <a:r>
              <a:rPr lang="en-US" dirty="0" smtClean="0">
                <a:solidFill>
                  <a:schemeClr val="tx1"/>
                </a:solidFill>
              </a:rPr>
              <a:t>Compare </a:t>
            </a:r>
            <a:r>
              <a:rPr lang="en-US" dirty="0">
                <a:solidFill>
                  <a:schemeClr val="tx1"/>
                </a:solidFill>
              </a:rPr>
              <a:t>a system’s output to a source sentence and reference </a:t>
            </a:r>
            <a:r>
              <a:rPr lang="en-US" dirty="0" smtClean="0">
                <a:solidFill>
                  <a:schemeClr val="tx1"/>
                </a:solidFill>
              </a:rPr>
              <a:t>sentence</a:t>
            </a:r>
          </a:p>
          <a:p>
            <a:pPr marL="342900" indent="-342900"/>
            <a:endParaRPr lang="en-US" dirty="0">
              <a:solidFill>
                <a:schemeClr val="tx1"/>
              </a:solidFill>
            </a:endParaRPr>
          </a:p>
          <a:p>
            <a:pPr marL="342900" indent="-342900"/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The evaluation can be based on: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Fluency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 smtClean="0">
                <a:solidFill>
                  <a:schemeClr val="tx1"/>
                </a:solidFill>
              </a:rPr>
              <a:t>adequacy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Ranking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200" y="1375930"/>
            <a:ext cx="5212219" cy="37230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Evaluators </a:t>
            </a:r>
            <a:r>
              <a:rPr lang="en-US" dirty="0"/>
              <a:t>L</a:t>
            </a:r>
            <a:r>
              <a:rPr lang="en-US" dirty="0" smtClean="0"/>
              <a:t>ook?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Most of the time reading source or reference</a:t>
            </a:r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Bilinguals spend less time reading the translation</a:t>
            </a:r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Monolinguals spend a large proportion of time in source</a:t>
            </a:r>
          </a:p>
          <a:p>
            <a:pPr lvl="1">
              <a:buFont typeface="Arial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lternative strategies?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Spanish-English relatedness?	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997844" y="3812583"/>
            <a:ext cx="2588217" cy="569657"/>
            <a:chOff x="1589898" y="4412883"/>
            <a:chExt cx="2588217" cy="569657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589898" y="4536869"/>
              <a:ext cx="3937" cy="26322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2877758" y="4755848"/>
              <a:ext cx="13644" cy="22669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4162617" y="4412883"/>
              <a:ext cx="15498" cy="26322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ounded Rectangle 2"/>
          <p:cNvSpPr/>
          <p:nvPr/>
        </p:nvSpPr>
        <p:spPr>
          <a:xfrm>
            <a:off x="5145438" y="3797085"/>
            <a:ext cx="3735092" cy="883403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279177" y="1784780"/>
            <a:ext cx="440489" cy="2291026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513642" y="1777154"/>
            <a:ext cx="440489" cy="1823514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0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3" grpId="0" animBg="1"/>
      <p:bldP spid="3" grpId="1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Consistency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38173" y="1375930"/>
            <a:ext cx="3719247" cy="4161270"/>
          </a:xfrm>
        </p:spPr>
        <p:txBody>
          <a:bodyPr/>
          <a:lstStyle/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Monolinguals show less variance than bilinguals</a:t>
            </a:r>
          </a:p>
          <a:p>
            <a:pPr marL="342900" indent="-342900"/>
            <a:endParaRPr lang="en-US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Monolinguals are most consistent in the </a:t>
            </a:r>
            <a:r>
              <a:rPr lang="en-US" dirty="0" err="1" smtClean="0">
                <a:solidFill>
                  <a:srgbClr val="000000"/>
                </a:solidFill>
              </a:rPr>
              <a:t>tgt</a:t>
            </a:r>
            <a:r>
              <a:rPr lang="en-US" dirty="0" smtClean="0">
                <a:solidFill>
                  <a:srgbClr val="000000"/>
                </a:solidFill>
              </a:rPr>
              <a:t> scenario</a:t>
            </a:r>
          </a:p>
          <a:p>
            <a:pPr marL="342900" indent="-342900"/>
            <a:endParaRPr lang="en-US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Bilinguals show more variance in </a:t>
            </a:r>
            <a:r>
              <a:rPr lang="en-US" dirty="0" err="1" smtClean="0">
                <a:solidFill>
                  <a:srgbClr val="000000"/>
                </a:solidFill>
              </a:rPr>
              <a:t>tgt</a:t>
            </a:r>
            <a:r>
              <a:rPr lang="en-US" dirty="0" smtClean="0">
                <a:solidFill>
                  <a:srgbClr val="000000"/>
                </a:solidFill>
              </a:rPr>
              <a:t> scenario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Possible lack of familiarity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925" y="1434922"/>
            <a:ext cx="5448760" cy="38919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482019" y="1694985"/>
            <a:ext cx="2435347" cy="2210559"/>
            <a:chOff x="1779814" y="1551697"/>
            <a:chExt cx="2435347" cy="2210559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779814" y="2139042"/>
              <a:ext cx="0" cy="71845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2974223" y="2179976"/>
              <a:ext cx="0" cy="84908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>
              <a:off x="4196742" y="1551697"/>
              <a:ext cx="18419" cy="221055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ounded Rectangle 11"/>
          <p:cNvSpPr/>
          <p:nvPr/>
        </p:nvSpPr>
        <p:spPr>
          <a:xfrm>
            <a:off x="7479555" y="3905543"/>
            <a:ext cx="440489" cy="983011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024595" y="1694986"/>
            <a:ext cx="440489" cy="3193568"/>
          </a:xfrm>
          <a:prstGeom prst="round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  <p:bldP spid="12" grpId="1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9937" name="Text Placeholder 1"/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i="1" dirty="0" smtClean="0">
                <a:solidFill>
                  <a:srgbClr val="000000"/>
                </a:solidFill>
              </a:rPr>
              <a:t>bilinguals </a:t>
            </a:r>
            <a:r>
              <a:rPr lang="en-US" dirty="0" smtClean="0">
                <a:solidFill>
                  <a:srgbClr val="000000"/>
                </a:solidFill>
              </a:rPr>
              <a:t>perform </a:t>
            </a:r>
            <a:r>
              <a:rPr lang="en-US" dirty="0">
                <a:solidFill>
                  <a:srgbClr val="000000"/>
                </a:solidFill>
              </a:rPr>
              <a:t>the tasks </a:t>
            </a:r>
            <a:r>
              <a:rPr lang="en-US" dirty="0" smtClean="0">
                <a:solidFill>
                  <a:srgbClr val="000000"/>
                </a:solidFill>
              </a:rPr>
              <a:t>faster. 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i="1" dirty="0" smtClean="0">
                <a:solidFill>
                  <a:srgbClr val="000000"/>
                </a:solidFill>
              </a:rPr>
              <a:t>bilinguals </a:t>
            </a:r>
            <a:r>
              <a:rPr lang="en-US" dirty="0" smtClean="0">
                <a:solidFill>
                  <a:srgbClr val="000000"/>
                </a:solidFill>
              </a:rPr>
              <a:t>spend </a:t>
            </a:r>
            <a:r>
              <a:rPr lang="en-US" dirty="0">
                <a:solidFill>
                  <a:srgbClr val="000000"/>
                </a:solidFill>
              </a:rPr>
              <a:t>less time evaluating the translation. </a:t>
            </a:r>
            <a:endParaRPr lang="en-US" dirty="0" smtClean="0">
              <a:solidFill>
                <a:srgbClr val="000000"/>
              </a:solidFill>
            </a:endParaRPr>
          </a:p>
          <a:p>
            <a:pPr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i="1" dirty="0" smtClean="0">
                <a:solidFill>
                  <a:srgbClr val="000000"/>
                </a:solidFill>
              </a:rPr>
              <a:t>monolinguals </a:t>
            </a:r>
            <a:r>
              <a:rPr lang="en-US" dirty="0" smtClean="0">
                <a:solidFill>
                  <a:srgbClr val="000000"/>
                </a:solidFill>
              </a:rPr>
              <a:t>are </a:t>
            </a:r>
            <a:r>
              <a:rPr lang="en-US" dirty="0">
                <a:solidFill>
                  <a:srgbClr val="000000"/>
                </a:solidFill>
              </a:rPr>
              <a:t>slower, but more </a:t>
            </a:r>
            <a:r>
              <a:rPr lang="en-US" dirty="0" smtClean="0">
                <a:solidFill>
                  <a:srgbClr val="000000"/>
                </a:solidFill>
              </a:rPr>
              <a:t>consistent.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The more information is displayed in the screen, </a:t>
            </a:r>
            <a:r>
              <a:rPr lang="en-US" dirty="0" smtClean="0">
                <a:solidFill>
                  <a:srgbClr val="000000"/>
                </a:solidFill>
              </a:rPr>
              <a:t>the longer it takes to </a:t>
            </a:r>
            <a:r>
              <a:rPr lang="en-US" dirty="0">
                <a:solidFill>
                  <a:srgbClr val="000000"/>
                </a:solidFill>
              </a:rPr>
              <a:t>complete the </a:t>
            </a:r>
            <a:r>
              <a:rPr lang="en-US" dirty="0" smtClean="0">
                <a:solidFill>
                  <a:srgbClr val="000000"/>
                </a:solidFill>
              </a:rPr>
              <a:t>evaluation.</a:t>
            </a:r>
            <a:endParaRPr lang="en-US" b="1" dirty="0">
              <a:solidFill>
                <a:srgbClr val="000000"/>
              </a:solidFill>
              <a:latin typeface="Arial" charset="0"/>
              <a:ea typeface="MS P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12955" y="2315497"/>
            <a:ext cx="8861222" cy="21237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For human MT evaluation </a:t>
            </a: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</a:rPr>
              <a:t>tasks</a:t>
            </a:r>
          </a:p>
          <a:p>
            <a:pPr lvl="1"/>
            <a:endParaRPr lang="en-US" dirty="0" smtClean="0">
              <a:solidFill>
                <a:schemeClr val="bg1">
                  <a:lumMod val="95000"/>
                </a:schemeClr>
              </a:solidFill>
            </a:endParaRPr>
          </a:p>
          <a:p>
            <a:pPr lvl="1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Scenario:   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only target language information (reference) </a:t>
            </a:r>
          </a:p>
          <a:p>
            <a:pPr lvl="1"/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Evaluators: </a:t>
            </a:r>
            <a:r>
              <a:rPr lang="en-US" sz="2000" dirty="0" smtClean="0">
                <a:solidFill>
                  <a:schemeClr val="bg1">
                    <a:lumMod val="95000"/>
                  </a:schemeClr>
                </a:solidFill>
              </a:rPr>
              <a:t>monolinguals </a:t>
            </a:r>
            <a:endParaRPr lang="en-US" sz="2000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Recommendation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1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grain of salt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Need to randomize the order of the scenarios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R</a:t>
            </a:r>
            <a:r>
              <a:rPr lang="en-US" dirty="0" smtClean="0">
                <a:solidFill>
                  <a:srgbClr val="000000"/>
                </a:solidFill>
              </a:rPr>
              <a:t>eplication is necessary in other languages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Does this hold for ranking-based evaluations?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3315" y="1375930"/>
            <a:ext cx="4753753" cy="356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8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38173" y="1375930"/>
            <a:ext cx="8636004" cy="1067725"/>
          </a:xfrm>
        </p:spPr>
        <p:txBody>
          <a:bodyPr/>
          <a:lstStyle/>
          <a:p>
            <a:pPr indent="0">
              <a:buNone/>
            </a:pPr>
            <a:r>
              <a:rPr lang="en-US" sz="3600" dirty="0" smtClean="0">
                <a:solidFill>
                  <a:srgbClr val="000000"/>
                </a:solidFill>
              </a:rPr>
              <a:t>Questions?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640072"/>
            <a:ext cx="93089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Data:</a:t>
            </a:r>
            <a:endParaRPr lang="en-US" sz="2400" dirty="0" smtClean="0"/>
          </a:p>
          <a:p>
            <a:r>
              <a:rPr lang="en-US" sz="2400" dirty="0" err="1" smtClean="0"/>
              <a:t>github.com</a:t>
            </a:r>
            <a:r>
              <a:rPr lang="en-US" sz="2400" dirty="0" smtClean="0"/>
              <a:t>/Qatar-Computing-Research-Institute/wmt15eyetracking</a:t>
            </a:r>
          </a:p>
          <a:p>
            <a:endParaRPr lang="en-US" sz="2400" dirty="0"/>
          </a:p>
          <a:p>
            <a:r>
              <a:rPr lang="en-US" sz="2400" b="1" dirty="0" smtClean="0"/>
              <a:t>Eye-tracking enabled Appraise:</a:t>
            </a:r>
          </a:p>
          <a:p>
            <a:r>
              <a:rPr lang="en-US" sz="2400" dirty="0" err="1" smtClean="0"/>
              <a:t>github.com</a:t>
            </a:r>
            <a:r>
              <a:rPr lang="en-US" sz="2400" dirty="0" smtClean="0"/>
              <a:t>/Qatar-Computing-Research-Institute/</a:t>
            </a:r>
            <a:r>
              <a:rPr lang="en-US" sz="2400" dirty="0" err="1" smtClean="0"/>
              <a:t>iAppraise</a:t>
            </a:r>
            <a:endParaRPr lang="en-US" sz="2400" dirty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Monolinguals </a:t>
            </a:r>
            <a:r>
              <a:rPr lang="en-US" dirty="0"/>
              <a:t>M</a:t>
            </a:r>
            <a:r>
              <a:rPr lang="en-US" dirty="0" smtClean="0"/>
              <a:t>ore Consistent?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solidFill>
                  <a:srgbClr val="000000"/>
                </a:solidFill>
              </a:rPr>
              <a:t>We can only speculate: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Bilinguals </a:t>
            </a:r>
            <a:r>
              <a:rPr lang="en-US" dirty="0">
                <a:solidFill>
                  <a:srgbClr val="000000"/>
                </a:solidFill>
              </a:rPr>
              <a:t>could formulate their own set of plausible </a:t>
            </a:r>
            <a:r>
              <a:rPr lang="en-US" dirty="0" smtClean="0">
                <a:solidFill>
                  <a:srgbClr val="000000"/>
                </a:solidFill>
              </a:rPr>
              <a:t>translations making it more subjective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Monolinguals are constrained to a concrete representation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9559" y="1686172"/>
            <a:ext cx="4277179" cy="30100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5778" y="1375930"/>
            <a:ext cx="3264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faster</a:t>
            </a:r>
            <a:r>
              <a:rPr lang="en-US" sz="2400" smtClean="0">
                <a:solidFill>
                  <a:schemeClr val="accent2">
                    <a:lumMod val="50000"/>
                  </a:schemeClr>
                </a:solidFill>
              </a:rPr>
              <a:t>, more subjective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08864" y="4544836"/>
            <a:ext cx="3232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slower, less subjective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</a:t>
            </a:r>
            <a:r>
              <a:rPr lang="en-US" dirty="0"/>
              <a:t>B</a:t>
            </a:r>
            <a:r>
              <a:rPr lang="en-US" dirty="0" smtClean="0"/>
              <a:t>ilinguals in a Monolingual </a:t>
            </a:r>
            <a:r>
              <a:rPr lang="en-US" dirty="0"/>
              <a:t>S</a:t>
            </a:r>
            <a:r>
              <a:rPr lang="en-US" dirty="0" smtClean="0"/>
              <a:t>etting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38173" y="1375930"/>
            <a:ext cx="4547263" cy="4161270"/>
          </a:xfrm>
        </p:spPr>
        <p:txBody>
          <a:bodyPr/>
          <a:lstStyle/>
          <a:p>
            <a:pPr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Why are there differences?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Hypothesis: order of the tasks encourages evaluators to learn different strategies</a:t>
            </a:r>
          </a:p>
          <a:p>
            <a:pPr marL="342900" indent="-342900">
              <a:buFont typeface="Symbol" charset="2"/>
              <a:buChar char="Þ"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436" y="1179513"/>
            <a:ext cx="3582725" cy="358272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999585" y="3084116"/>
            <a:ext cx="1028016" cy="1430744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9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Evaluators </a:t>
            </a:r>
            <a:r>
              <a:rPr lang="en-US" dirty="0"/>
              <a:t>G</a:t>
            </a:r>
            <a:r>
              <a:rPr lang="en-US" dirty="0" smtClean="0"/>
              <a:t>et Faster With Time?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3" y="1179513"/>
            <a:ext cx="7823247" cy="48457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99268" y="1317599"/>
            <a:ext cx="598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correlation between task order and time to complete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65915" y="2716785"/>
            <a:ext cx="249850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464417" y="5603055"/>
            <a:ext cx="249850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962918" y="2716785"/>
            <a:ext cx="249850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43608" y="223934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</a:t>
            </a:r>
            <a:r>
              <a:rPr lang="en-US" dirty="0" err="1" smtClean="0"/>
              <a:t>rc</a:t>
            </a:r>
            <a:r>
              <a:rPr lang="en-US" dirty="0" smtClean="0"/>
              <a:t> scenario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12357" y="5233723"/>
            <a:ext cx="2012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</a:t>
            </a:r>
            <a:r>
              <a:rPr lang="en-US" dirty="0" err="1" smtClean="0"/>
              <a:t>rc</a:t>
            </a:r>
            <a:r>
              <a:rPr lang="en-US" dirty="0" smtClean="0"/>
              <a:t> + </a:t>
            </a:r>
            <a:r>
              <a:rPr lang="en-US" dirty="0" err="1" smtClean="0"/>
              <a:t>tgt</a:t>
            </a:r>
            <a:r>
              <a:rPr lang="en-US" dirty="0" smtClean="0"/>
              <a:t>  scenario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92162" y="2279749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tgt</a:t>
            </a:r>
            <a:r>
              <a:rPr lang="en-US" dirty="0" smtClean="0"/>
              <a:t>  scenario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3464417" y="1801813"/>
            <a:ext cx="0" cy="40156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962918" y="1801812"/>
            <a:ext cx="0" cy="40156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978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8175" y="557213"/>
            <a:ext cx="8647113" cy="622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38175" y="1376363"/>
            <a:ext cx="8636000" cy="4160837"/>
          </a:xfrm>
        </p:spPr>
        <p:txBody>
          <a:bodyPr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</a:pP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Gamification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 of evaluation process</a:t>
            </a:r>
          </a:p>
          <a:p>
            <a:pPr marL="342900" indent="-342900"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Provided feedback in form of </a:t>
            </a:r>
            <a:r>
              <a:rPr lang="ja-JP" altLang="en-US" dirty="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“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stars</a:t>
            </a:r>
            <a:r>
              <a:rPr lang="ja-JP" altLang="en-US" dirty="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”</a:t>
            </a:r>
            <a:endParaRPr lang="en-US" dirty="0">
              <a:solidFill>
                <a:srgbClr val="000000"/>
              </a:solidFill>
              <a:latin typeface="Arial" charset="0"/>
              <a:ea typeface="MS PGothic" charset="0"/>
              <a:cs typeface="Arial" charset="0"/>
            </a:endParaRPr>
          </a:p>
          <a:p>
            <a:pPr marL="342900" indent="-342900"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Feedback based on:</a:t>
            </a:r>
          </a:p>
          <a:p>
            <a:pPr marL="904875" lvl="1" indent="-342900">
              <a:spcBef>
                <a:spcPts val="25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WMT human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judgments</a:t>
            </a:r>
          </a:p>
          <a:p>
            <a:pPr marL="904875" lvl="1" indent="-342900">
              <a:spcBef>
                <a:spcPts val="25"/>
              </a:spcBef>
            </a:pP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DiscoTK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-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party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metric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(winner of WMT14 metrics task)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342900" indent="-342900">
              <a:spcBef>
                <a:spcPct val="0"/>
              </a:spcBef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Stars computed as relative distance to gold-score</a:t>
            </a:r>
          </a:p>
          <a:p>
            <a:pPr marL="342900" indent="-342900">
              <a:spcBef>
                <a:spcPct val="0"/>
              </a:spcBef>
            </a:pPr>
            <a:endParaRPr lang="en-US" dirty="0">
              <a:solidFill>
                <a:srgbClr val="000000"/>
              </a:solidFill>
              <a:latin typeface="Arial" charset="0"/>
              <a:ea typeface="MS PGothic" charset="0"/>
              <a:cs typeface="Arial" charset="0"/>
            </a:endParaRPr>
          </a:p>
          <a:p>
            <a:pPr marL="342900" indent="-342900">
              <a:spcBef>
                <a:spcPct val="0"/>
              </a:spcBef>
            </a:pPr>
            <a:endParaRPr lang="en-US" dirty="0">
              <a:solidFill>
                <a:srgbClr val="000000"/>
              </a:solidFill>
              <a:latin typeface="Arial" charset="0"/>
              <a:ea typeface="MS PGothic" charset="0"/>
              <a:cs typeface="Arial" charset="0"/>
            </a:endParaRPr>
          </a:p>
        </p:txBody>
      </p:sp>
      <p:pic>
        <p:nvPicPr>
          <p:cNvPr id="2" name="Picture 1" descr="Feedback-Stars.P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262626"/>
              </a:clrFrom>
              <a:clrTo>
                <a:srgbClr val="262626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" t="52007" r="48627" b="15797"/>
          <a:stretch/>
        </p:blipFill>
        <p:spPr>
          <a:xfrm>
            <a:off x="2414814" y="3782778"/>
            <a:ext cx="4898571" cy="116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514964" y="1364903"/>
            <a:ext cx="9248467" cy="954107"/>
            <a:chOff x="514964" y="1364903"/>
            <a:chExt cx="9248467" cy="954107"/>
          </a:xfrm>
        </p:grpSpPr>
        <p:sp>
          <p:nvSpPr>
            <p:cNvPr id="5" name="Rectangle 4"/>
            <p:cNvSpPr/>
            <p:nvPr/>
          </p:nvSpPr>
          <p:spPr>
            <a:xfrm>
              <a:off x="514964" y="1734235"/>
              <a:ext cx="924846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>
                  <a:solidFill>
                    <a:schemeClr val="accent3">
                      <a:lumMod val="50000"/>
                    </a:schemeClr>
                  </a:solidFill>
                  <a:latin typeface="Times-Roman" charset="0"/>
                </a:rPr>
                <a:t>Croácia</a:t>
              </a: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  <a:latin typeface="Times-Roman" charset="0"/>
                </a:rPr>
                <a:t> </a:t>
              </a:r>
              <a:r>
                <a:rPr lang="en-US" sz="3200" dirty="0" err="1">
                  <a:solidFill>
                    <a:schemeClr val="accent3">
                      <a:lumMod val="50000"/>
                    </a:schemeClr>
                  </a:solidFill>
                  <a:latin typeface="Times-Roman" charset="0"/>
                </a:rPr>
                <a:t>sem</a:t>
              </a: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  <a:latin typeface="Times-Roman" charset="0"/>
                </a:rPr>
                <a:t> </a:t>
              </a:r>
              <a:r>
                <a:rPr lang="en-US" sz="3200" dirty="0" err="1">
                  <a:solidFill>
                    <a:schemeClr val="accent3">
                      <a:lumMod val="50000"/>
                    </a:schemeClr>
                  </a:solidFill>
                  <a:latin typeface="Times-Roman" charset="0"/>
                </a:rPr>
                <a:t>capacidade</a:t>
              </a: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  <a:latin typeface="Times-Roman" charset="0"/>
                </a:rPr>
                <a:t> para </a:t>
              </a:r>
              <a:r>
                <a:rPr lang="en-US" sz="3200" dirty="0" err="1">
                  <a:solidFill>
                    <a:schemeClr val="accent3">
                      <a:lumMod val="50000"/>
                    </a:schemeClr>
                  </a:solidFill>
                  <a:latin typeface="Times-Roman" charset="0"/>
                </a:rPr>
                <a:t>receber</a:t>
              </a: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  <a:latin typeface="Times-Roman" charset="0"/>
                </a:rPr>
                <a:t> </a:t>
              </a:r>
              <a:r>
                <a:rPr lang="en-US" sz="3200" dirty="0" err="1">
                  <a:solidFill>
                    <a:schemeClr val="accent3">
                      <a:lumMod val="50000"/>
                    </a:schemeClr>
                  </a:solidFill>
                  <a:latin typeface="Times-Roman" charset="0"/>
                </a:rPr>
                <a:t>mais</a:t>
              </a:r>
              <a:r>
                <a:rPr lang="en-US" sz="3200" dirty="0">
                  <a:solidFill>
                    <a:schemeClr val="accent3">
                      <a:lumMod val="50000"/>
                    </a:schemeClr>
                  </a:solidFill>
                  <a:latin typeface="Times-Roman" charset="0"/>
                </a:rPr>
                <a:t> </a:t>
              </a:r>
              <a:r>
                <a:rPr lang="en-US" sz="3200" dirty="0" err="1">
                  <a:solidFill>
                    <a:schemeClr val="accent3">
                      <a:lumMod val="50000"/>
                    </a:schemeClr>
                  </a:solidFill>
                  <a:latin typeface="Times-Roman" charset="0"/>
                </a:rPr>
                <a:t>refugiados</a:t>
              </a:r>
              <a:endParaRPr lang="en-US" sz="32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4964" y="1364903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</a:rPr>
                <a:t>Source</a:t>
              </a:r>
              <a:endParaRPr lang="en-US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514964" y="2991716"/>
            <a:ext cx="9248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1A1718"/>
                </a:solidFill>
                <a:latin typeface="Times-Roman" charset="0"/>
              </a:rPr>
              <a:t>Croatia without capacity to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Times-Roman" charset="0"/>
              </a:rPr>
              <a:t>accept any </a:t>
            </a:r>
            <a:r>
              <a:rPr lang="en-US" sz="3200" dirty="0" smtClean="0">
                <a:solidFill>
                  <a:srgbClr val="1A1718"/>
                </a:solidFill>
                <a:latin typeface="Times-Roman" charset="0"/>
              </a:rPr>
              <a:t>more refugees 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514964" y="2670765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Reference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4964" y="4348928"/>
            <a:ext cx="9248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1A1718"/>
                </a:solidFill>
                <a:latin typeface="Times-Roman" charset="0"/>
              </a:rPr>
              <a:t>Croatia without capacity to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Times-Roman" charset="0"/>
              </a:rPr>
              <a:t>receive</a:t>
            </a:r>
            <a:r>
              <a:rPr lang="en-US" sz="3200" dirty="0">
                <a:solidFill>
                  <a:srgbClr val="1A1718"/>
                </a:solidFill>
                <a:latin typeface="Times-Roman" charset="0"/>
              </a:rPr>
              <a:t> more refugees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514964" y="4027977"/>
            <a:ext cx="13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Translation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2735" y="1179513"/>
            <a:ext cx="9630696" cy="4306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work: </a:t>
            </a:r>
            <a:r>
              <a:rPr lang="en-US" dirty="0" err="1" smtClean="0"/>
              <a:t>Eyetracking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 smtClean="0"/>
              <a:t>Doherty </a:t>
            </a:r>
            <a:r>
              <a:rPr lang="fr-FR" dirty="0"/>
              <a:t>et al. (2010</a:t>
            </a:r>
            <a:r>
              <a:rPr lang="fr-FR" dirty="0" smtClean="0"/>
              <a:t>): Use </a:t>
            </a:r>
            <a:r>
              <a:rPr lang="fr-FR" dirty="0" err="1" smtClean="0"/>
              <a:t>eye-tracking</a:t>
            </a:r>
            <a:r>
              <a:rPr lang="fr-FR" dirty="0" smtClean="0"/>
              <a:t> to </a:t>
            </a:r>
            <a:r>
              <a:rPr lang="fr-FR" dirty="0" err="1" smtClean="0"/>
              <a:t>evaluate</a:t>
            </a:r>
            <a:r>
              <a:rPr lang="fr-FR" dirty="0" smtClean="0"/>
              <a:t> the </a:t>
            </a:r>
            <a:r>
              <a:rPr lang="fr-FR" dirty="0" err="1" smtClean="0"/>
              <a:t>comprehensibility</a:t>
            </a:r>
            <a:r>
              <a:rPr lang="fr-FR" dirty="0" smtClean="0"/>
              <a:t> of MT output in French</a:t>
            </a:r>
          </a:p>
          <a:p>
            <a:endParaRPr lang="fr-FR" dirty="0"/>
          </a:p>
          <a:p>
            <a:r>
              <a:rPr lang="fr-FR" dirty="0" err="1" smtClean="0"/>
              <a:t>Stymne</a:t>
            </a:r>
            <a:r>
              <a:rPr lang="fr-FR" dirty="0" smtClean="0"/>
              <a:t> et al (2012): </a:t>
            </a:r>
            <a:r>
              <a:rPr lang="fr-FR" dirty="0" err="1" smtClean="0"/>
              <a:t>Apply</a:t>
            </a:r>
            <a:r>
              <a:rPr lang="fr-FR" dirty="0" smtClean="0"/>
              <a:t> </a:t>
            </a:r>
            <a:r>
              <a:rPr lang="fr-FR" dirty="0" err="1" smtClean="0"/>
              <a:t>eye-tracking</a:t>
            </a:r>
            <a:r>
              <a:rPr lang="fr-FR" dirty="0" smtClean="0"/>
              <a:t> to MT </a:t>
            </a:r>
            <a:r>
              <a:rPr lang="fr-FR" dirty="0" err="1" smtClean="0"/>
              <a:t>error</a:t>
            </a:r>
            <a:r>
              <a:rPr lang="fr-FR" dirty="0" smtClean="0"/>
              <a:t> </a:t>
            </a:r>
            <a:r>
              <a:rPr lang="fr-FR" dirty="0" err="1" smtClean="0"/>
              <a:t>analysis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/>
              <a:t>Doherty and O</a:t>
            </a:r>
            <a:r>
              <a:rPr lang="en-US" dirty="0" smtClean="0"/>
              <a:t>’Brien (2014):  Use eye-tracking to evaluate the usability of MT by an end user</a:t>
            </a:r>
          </a:p>
          <a:p>
            <a:endParaRPr lang="en-US" dirty="0"/>
          </a:p>
          <a:p>
            <a:r>
              <a:rPr lang="en-US" dirty="0" smtClean="0"/>
              <a:t>Michael Carl : Eye-tracking in the translation process, post-editing</a:t>
            </a:r>
            <a:endParaRPr lang="fr-F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48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8175" y="557213"/>
            <a:ext cx="8647113" cy="622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38175" y="1376363"/>
            <a:ext cx="8636000" cy="4160837"/>
          </a:xfrm>
        </p:spPr>
        <p:txBody>
          <a:bodyPr/>
          <a:lstStyle/>
          <a:p>
            <a:pPr marL="342900" indent="-342900">
              <a:defRPr/>
            </a:pPr>
            <a:r>
              <a:rPr lang="en-US" dirty="0" smtClean="0"/>
              <a:t>Only one translation at the time</a:t>
            </a:r>
          </a:p>
          <a:p>
            <a:pPr marL="342900" indent="-342900">
              <a:defRPr/>
            </a:pPr>
            <a:r>
              <a:rPr lang="en-US" dirty="0" smtClean="0"/>
              <a:t>Continuous score, “more natural”</a:t>
            </a:r>
          </a:p>
          <a:p>
            <a:pPr marL="342900" indent="-342900">
              <a:defRPr/>
            </a:pPr>
            <a:r>
              <a:rPr lang="en-US" dirty="0" smtClean="0"/>
              <a:t>Instructions were kept simple</a:t>
            </a:r>
            <a:endParaRPr lang="en-US" dirty="0"/>
          </a:p>
        </p:txBody>
      </p:sp>
      <p:pic>
        <p:nvPicPr>
          <p:cNvPr id="4" name="Picture 3" descr="Evaluation-Sli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694" y="3656121"/>
            <a:ext cx="4305300" cy="119053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Common </a:t>
            </a:r>
            <a:r>
              <a:rPr lang="en-US" dirty="0"/>
              <a:t>I</a:t>
            </a:r>
            <a:r>
              <a:rPr lang="en-US" dirty="0" smtClean="0"/>
              <a:t>ssues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The task side</a:t>
            </a:r>
          </a:p>
          <a:p>
            <a:pPr indent="0">
              <a:buNone/>
            </a:pPr>
            <a:endParaRPr lang="en-US" b="1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Difficult </a:t>
            </a:r>
            <a:r>
              <a:rPr lang="en-US" dirty="0">
                <a:solidFill>
                  <a:srgbClr val="000000"/>
                </a:solidFill>
              </a:rPr>
              <a:t>to distinguish between different aspects of translation such as grammar, syntax, etc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 marL="342900" indent="-342900"/>
            <a:endParaRPr lang="en-US" dirty="0">
              <a:solidFill>
                <a:srgbClr val="000000"/>
              </a:solidFill>
            </a:endParaRPr>
          </a:p>
          <a:p>
            <a:pPr marL="342900" indent="-342900"/>
            <a:endParaRPr lang="en-US" dirty="0"/>
          </a:p>
          <a:p>
            <a:pPr marL="342900" indent="-342900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No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insight on how humans use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different sources of information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The human side</a:t>
            </a:r>
          </a:p>
          <a:p>
            <a:pPr marL="342900" indent="-342900"/>
            <a:endParaRPr lang="en-US" b="1" dirty="0" smtClean="0">
              <a:solidFill>
                <a:srgbClr val="000000"/>
              </a:solidFill>
            </a:endParaRPr>
          </a:p>
          <a:p>
            <a:pPr marL="342900" indent="-342900"/>
            <a:r>
              <a:rPr lang="en-US" dirty="0" smtClean="0">
                <a:solidFill>
                  <a:srgbClr val="000000"/>
                </a:solidFill>
              </a:rPr>
              <a:t>Tedious </a:t>
            </a:r>
            <a:r>
              <a:rPr lang="en-US" dirty="0">
                <a:solidFill>
                  <a:srgbClr val="000000"/>
                </a:solidFill>
              </a:rPr>
              <a:t>task: evaluators can lose interest </a:t>
            </a:r>
            <a:r>
              <a:rPr lang="en-US" dirty="0" smtClean="0">
                <a:solidFill>
                  <a:srgbClr val="000000"/>
                </a:solidFill>
              </a:rPr>
              <a:t>quickly</a:t>
            </a:r>
          </a:p>
          <a:p>
            <a:pPr marL="342900" indent="-342900"/>
            <a:endParaRPr lang="en-US" dirty="0">
              <a:solidFill>
                <a:srgbClr val="000000"/>
              </a:solidFill>
            </a:endParaRPr>
          </a:p>
          <a:p>
            <a:pPr marL="342900" indent="-342900"/>
            <a:endParaRPr lang="en-US" dirty="0"/>
          </a:p>
          <a:p>
            <a:pPr marL="342900" indent="-342900"/>
            <a:endParaRPr lang="en-US" dirty="0" smtClean="0"/>
          </a:p>
          <a:p>
            <a:pPr marL="342900" indent="-342900"/>
            <a:r>
              <a:rPr lang="en-US" dirty="0" smtClean="0">
                <a:solidFill>
                  <a:srgbClr val="953735"/>
                </a:solidFill>
              </a:rPr>
              <a:t>Evaluations are inconsistent </a:t>
            </a:r>
            <a:r>
              <a:rPr lang="en-US" dirty="0">
                <a:solidFill>
                  <a:srgbClr val="953735"/>
                </a:solidFill>
              </a:rPr>
              <a:t>and highly subjective</a:t>
            </a:r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614" y="1231056"/>
            <a:ext cx="4197701" cy="34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10"/>
          <p:cNvSpPr txBox="1">
            <a:spLocks noChangeArrowheads="1"/>
          </p:cNvSpPr>
          <p:nvPr/>
        </p:nvSpPr>
        <p:spPr bwMode="auto">
          <a:xfrm>
            <a:off x="8310946" y="3003405"/>
            <a:ext cx="11996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Score/</a:t>
            </a:r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</a:rPr>
              <a:t>Ranking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412" name="TextBox 11"/>
          <p:cNvSpPr txBox="1">
            <a:spLocks noChangeArrowheads="1"/>
          </p:cNvSpPr>
          <p:nvPr/>
        </p:nvSpPr>
        <p:spPr bwMode="auto">
          <a:xfrm>
            <a:off x="458788" y="2586037"/>
            <a:ext cx="14319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dirty="0"/>
              <a:t>Translations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Source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References</a:t>
            </a:r>
          </a:p>
        </p:txBody>
      </p:sp>
      <p:sp>
        <p:nvSpPr>
          <p:cNvPr id="2" name="Chevron 1"/>
          <p:cNvSpPr/>
          <p:nvPr/>
        </p:nvSpPr>
        <p:spPr>
          <a:xfrm>
            <a:off x="1890713" y="2908444"/>
            <a:ext cx="1468617" cy="884249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6744603" y="2908444"/>
            <a:ext cx="1468617" cy="884249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Box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" b="94907" l="9442" r="89700">
                        <a14:foregroundMark x1="51073" y1="14815" x2="51073" y2="14815"/>
                      </a14:backgroundRemoval>
                    </a14:imgEffect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8966" y="3231322"/>
            <a:ext cx="1908999" cy="1769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38175" y="557213"/>
            <a:ext cx="9032560" cy="622300"/>
          </a:xfrm>
        </p:spPr>
        <p:txBody>
          <a:bodyPr/>
          <a:lstStyle/>
          <a:p>
            <a:pPr>
              <a:defRPr/>
            </a:pPr>
            <a:r>
              <a:rPr lang="en-US" dirty="0"/>
              <a:t>Study MT Evaluation as a Glass-Box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38175" y="1376363"/>
            <a:ext cx="8636000" cy="4160837"/>
          </a:xfrm>
        </p:spPr>
        <p:txBody>
          <a:bodyPr numCol="1" anchor="t" anchorCtr="0" compatLnSpc="1">
            <a:prstTxWarp prst="textNoShape">
              <a:avLst/>
            </a:prstTxWarp>
          </a:bodyPr>
          <a:lstStyle/>
          <a:p>
            <a:pPr marL="163512" indent="-342900">
              <a:spcBef>
                <a:spcPct val="0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Sources of information</a:t>
            </a:r>
          </a:p>
          <a:p>
            <a:pPr marL="904875" lvl="1" indent="-342900">
              <a:spcBef>
                <a:spcPts val="25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Source text</a:t>
            </a:r>
          </a:p>
          <a:p>
            <a:pPr marL="904875" lvl="1" indent="-342900">
              <a:spcBef>
                <a:spcPts val="25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Translation</a:t>
            </a:r>
          </a:p>
          <a:p>
            <a:pPr marL="904875" lvl="1" indent="-342900">
              <a:spcBef>
                <a:spcPts val="25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Reference</a:t>
            </a:r>
          </a:p>
          <a:p>
            <a:pPr marL="904875" lvl="1" indent="-342900">
              <a:spcBef>
                <a:spcPts val="25"/>
              </a:spcBef>
              <a:buFont typeface="Arial" charset="0"/>
              <a:buChar char="•"/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163512" indent="-342900">
              <a:spcBef>
                <a:spcPct val="0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Background of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evaluators</a:t>
            </a:r>
            <a:endParaRPr lang="en-US" dirty="0">
              <a:solidFill>
                <a:srgbClr val="000000"/>
              </a:solidFill>
              <a:latin typeface="Arial" charset="0"/>
              <a:ea typeface="MS PGothic" charset="0"/>
              <a:cs typeface="Arial" charset="0"/>
            </a:endParaRPr>
          </a:p>
          <a:p>
            <a:pPr marL="904875" lvl="1" indent="-342900">
              <a:spcBef>
                <a:spcPts val="25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Monolingual  (English speakers)</a:t>
            </a:r>
          </a:p>
          <a:p>
            <a:pPr marL="904875" lvl="1" indent="-342900">
              <a:spcBef>
                <a:spcPts val="25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Bilingual (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Spanish+English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speakers)</a:t>
            </a:r>
          </a:p>
          <a:p>
            <a:pPr marL="904875" lvl="1" indent="-342900">
              <a:spcBef>
                <a:spcPts val="25"/>
              </a:spcBef>
              <a:buFont typeface="Arial" charset="0"/>
              <a:buChar char="•"/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163512" indent="-342900">
              <a:spcBef>
                <a:spcPct val="0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cs typeface="Arial" charset="0"/>
              </a:rPr>
              <a:t>Comparison</a:t>
            </a:r>
          </a:p>
          <a:p>
            <a:pPr marL="904875" lvl="1" indent="-342900">
              <a:spcBef>
                <a:spcPts val="25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Time to complete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the task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904875" lvl="1" indent="-342900">
              <a:spcBef>
                <a:spcPts val="25"/>
              </a:spcBef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Consistency</a:t>
            </a:r>
          </a:p>
          <a:p>
            <a:pPr marL="741363" lvl="1" indent="-179388">
              <a:spcBef>
                <a:spcPts val="25"/>
              </a:spcBef>
              <a:buFont typeface="Calibri" charset="0"/>
              <a:buChar char="-"/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marL="741363" lvl="1" indent="-179388">
              <a:spcBef>
                <a:spcPts val="25"/>
              </a:spcBef>
              <a:buFont typeface="Calibri" charset="0"/>
              <a:buChar char="-"/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02190" y="4037830"/>
            <a:ext cx="3271985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>
              <a:spcBef>
                <a:spcPts val="0"/>
              </a:spcBef>
            </a:pPr>
            <a:r>
              <a:rPr lang="en-US" sz="2400" dirty="0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Using eye tracking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876" y="1376363"/>
            <a:ext cx="4089172" cy="25898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0113" y="5597721"/>
            <a:ext cx="9448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Monolingual</a:t>
            </a:r>
            <a:r>
              <a:rPr lang="en-US" dirty="0">
                <a:solidFill>
                  <a:srgbClr val="000000"/>
                </a:solidFill>
              </a:rPr>
              <a:t>: Knowledge of Spanish insufficient to understand </a:t>
            </a:r>
            <a:r>
              <a:rPr lang="en-US" dirty="0" smtClean="0">
                <a:solidFill>
                  <a:srgbClr val="000000"/>
                </a:solidFill>
              </a:rPr>
              <a:t>the source </a:t>
            </a:r>
            <a:r>
              <a:rPr lang="en-US" dirty="0">
                <a:solidFill>
                  <a:srgbClr val="000000"/>
                </a:solidFill>
              </a:rPr>
              <a:t>text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532416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Loose definition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to Answer</a:t>
            </a:r>
            <a:endParaRPr lang="en-US" dirty="0"/>
          </a:p>
        </p:txBody>
      </p:sp>
      <p:sp>
        <p:nvSpPr>
          <p:cNvPr id="23554" name="Text Placeholder 2"/>
          <p:cNvSpPr>
            <a:spLocks noGrp="1"/>
          </p:cNvSpPr>
          <p:nvPr>
            <p:ph type="body" sz="quarter" idx="1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What is the most useful information for the evaluators?</a:t>
            </a:r>
          </a:p>
          <a:p>
            <a:pPr marL="342900" indent="-342900">
              <a:buFont typeface="Arial" charset="0"/>
              <a:buChar char="•"/>
            </a:pPr>
            <a:endParaRPr lang="en-US" sz="2200" dirty="0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Where do users spend more time?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Evaluating the translation?</a:t>
            </a:r>
          </a:p>
          <a:p>
            <a:pPr lvl="1">
              <a:buFont typeface="Arial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Understanding the task?</a:t>
            </a:r>
          </a:p>
          <a:p>
            <a:pPr lvl="1">
              <a:buFont typeface="Arial" charset="0"/>
              <a:buChar char="•"/>
            </a:pPr>
            <a:endParaRPr lang="en-US" sz="22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What is the effect of evaluator’s background? Which evaluators are more consistent</a:t>
            </a:r>
            <a:r>
              <a:rPr lang="en-US" sz="22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?</a:t>
            </a:r>
            <a:endParaRPr lang="en-US" sz="22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 smtClean="0">
                <a:solidFill>
                  <a:schemeClr val="bg2">
                    <a:lumMod val="25000"/>
                  </a:schemeClr>
                </a:solidFill>
              </a:rPr>
              <a:t>Experimental Setup</a:t>
            </a:r>
            <a:endParaRPr lang="en-US" sz="48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icture Placeholder 4"/>
          <p:cNvGraphicFramePr>
            <a:graphicFrameLocks noGrp="1"/>
          </p:cNvGraphicFramePr>
          <p:nvPr>
            <p:ph type="pic" sz="quarter" idx="12"/>
            <p:extLst>
              <p:ext uri="{D42A27DB-BD31-4B8C-83A1-F6EECF244321}">
                <p14:modId xmlns:p14="http://schemas.microsoft.com/office/powerpoint/2010/main" val="1152645729"/>
              </p:ext>
            </p:extLst>
          </p:nvPr>
        </p:nvGraphicFramePr>
        <p:xfrm>
          <a:off x="7247408" y="393074"/>
          <a:ext cx="2439916" cy="2846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Participants</a:t>
            </a:r>
            <a:endParaRPr lang="en-US" dirty="0"/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993967637"/>
              </p:ext>
            </p:extLst>
          </p:nvPr>
        </p:nvGraphicFramePr>
        <p:xfrm>
          <a:off x="3842170" y="557213"/>
          <a:ext cx="3656305" cy="26316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300141" y="3612137"/>
            <a:ext cx="15706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85%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72287" y="4541962"/>
            <a:ext cx="2211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Computer scientists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46178" y="3612137"/>
            <a:ext cx="15706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50%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22048" y="4535467"/>
            <a:ext cx="2418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Had </a:t>
            </a:r>
            <a:r>
              <a:rPr lang="en-US" smtClean="0"/>
              <a:t>experience translating documents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467938" y="3618632"/>
            <a:ext cx="15706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20%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69009" y="4541962"/>
            <a:ext cx="2168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Had experience with MT evaluation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521848" y="1255203"/>
            <a:ext cx="954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20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340433" y="2207859"/>
            <a:ext cx="1275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Evaluators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18304" y="2774952"/>
            <a:ext cx="1762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27 to 45 </a:t>
            </a:r>
            <a:r>
              <a:rPr lang="en-US" dirty="0" err="1" smtClean="0"/>
              <a:t>yrs</a:t>
            </a:r>
            <a:r>
              <a:rPr lang="en-US" dirty="0" smtClean="0"/>
              <a:t> old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8812" y="5553254"/>
            <a:ext cx="6724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None of the co-authors of this paper were in the pool of subjects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ver Color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ivider 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Divider 0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ivider 0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CONTENT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Back Cover Colored 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24438</TotalTime>
  <Words>1071</Words>
  <Application>Microsoft Macintosh PowerPoint</Application>
  <PresentationFormat>A4 Paper (210x297 mm)</PresentationFormat>
  <Paragraphs>292</Paragraphs>
  <Slides>31</Slides>
  <Notes>23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Calibri</vt:lpstr>
      <vt:lpstr>Courier New</vt:lpstr>
      <vt:lpstr>MS PGothic</vt:lpstr>
      <vt:lpstr>ＭＳ Ｐゴシック</vt:lpstr>
      <vt:lpstr>Symbol</vt:lpstr>
      <vt:lpstr>Times-Roman</vt:lpstr>
      <vt:lpstr>ヒラギノ角ゴ Pro W3</vt:lpstr>
      <vt:lpstr>Arial</vt:lpstr>
      <vt:lpstr>Cover Colored</vt:lpstr>
      <vt:lpstr>Divider 01</vt:lpstr>
      <vt:lpstr>Divider 02</vt:lpstr>
      <vt:lpstr>Divider 03</vt:lpstr>
      <vt:lpstr>CONTENT Slide</vt:lpstr>
      <vt:lpstr>Back Cover Colored 01</vt:lpstr>
      <vt:lpstr>PowerPoint Presentation</vt:lpstr>
      <vt:lpstr>Machine Translation Evaluation</vt:lpstr>
      <vt:lpstr>Example:</vt:lpstr>
      <vt:lpstr>Common Issues</vt:lpstr>
      <vt:lpstr>Black Box</vt:lpstr>
      <vt:lpstr>Study MT Evaluation as a Glass-Box</vt:lpstr>
      <vt:lpstr>Questions to Answer</vt:lpstr>
      <vt:lpstr>PowerPoint Presentation</vt:lpstr>
      <vt:lpstr>Participants</vt:lpstr>
      <vt:lpstr>Interface</vt:lpstr>
      <vt:lpstr>Eye-tracking Setup </vt:lpstr>
      <vt:lpstr>Data</vt:lpstr>
      <vt:lpstr>Balanced experimental design</vt:lpstr>
      <vt:lpstr>Experimental Design (per user)</vt:lpstr>
      <vt:lpstr>How to Compare the Performance?</vt:lpstr>
      <vt:lpstr>Score Consistency</vt:lpstr>
      <vt:lpstr>PowerPoint Presentation</vt:lpstr>
      <vt:lpstr>Time Spent in Each Scenario</vt:lpstr>
      <vt:lpstr>Time vs. Source Sentence Length</vt:lpstr>
      <vt:lpstr>Where do Evaluators Look?</vt:lpstr>
      <vt:lpstr>Consistency</vt:lpstr>
      <vt:lpstr>Summary</vt:lpstr>
      <vt:lpstr>Our Recommendation</vt:lpstr>
      <vt:lpstr>A grain of salt</vt:lpstr>
      <vt:lpstr>Thank you!</vt:lpstr>
      <vt:lpstr>Why are Monolinguals More Consistent?</vt:lpstr>
      <vt:lpstr>About Bilinguals in a Monolingual Setting</vt:lpstr>
      <vt:lpstr>Do Evaluators Get Faster With Time?</vt:lpstr>
      <vt:lpstr>Feedback</vt:lpstr>
      <vt:lpstr>Related work: Eyetracking </vt:lpstr>
      <vt:lpstr>Evaluation</vt:lpstr>
    </vt:vector>
  </TitlesOfParts>
  <Company>FITCH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Omar Dbeis</dc:creator>
  <cp:lastModifiedBy>Francisco Guzman</cp:lastModifiedBy>
  <cp:revision>504</cp:revision>
  <cp:lastPrinted>2015-01-16T11:07:39Z</cp:lastPrinted>
  <dcterms:created xsi:type="dcterms:W3CDTF">2011-06-27T12:17:27Z</dcterms:created>
  <dcterms:modified xsi:type="dcterms:W3CDTF">2015-09-18T12:59:29Z</dcterms:modified>
</cp:coreProperties>
</file>