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</p:sldMasterIdLst>
  <p:notesMasterIdLst>
    <p:notesMasterId r:id="rId59"/>
  </p:notesMasterIdLst>
  <p:handoutMasterIdLst>
    <p:handoutMasterId r:id="rId60"/>
  </p:handoutMasterIdLst>
  <p:sldIdLst>
    <p:sldId id="292" r:id="rId5"/>
    <p:sldId id="327" r:id="rId6"/>
    <p:sldId id="358" r:id="rId7"/>
    <p:sldId id="365" r:id="rId8"/>
    <p:sldId id="357" r:id="rId9"/>
    <p:sldId id="360" r:id="rId10"/>
    <p:sldId id="352" r:id="rId11"/>
    <p:sldId id="353" r:id="rId12"/>
    <p:sldId id="354" r:id="rId13"/>
    <p:sldId id="355" r:id="rId14"/>
    <p:sldId id="323" r:id="rId15"/>
    <p:sldId id="364" r:id="rId16"/>
    <p:sldId id="296" r:id="rId17"/>
    <p:sldId id="336" r:id="rId18"/>
    <p:sldId id="340" r:id="rId19"/>
    <p:sldId id="337" r:id="rId20"/>
    <p:sldId id="345" r:id="rId21"/>
    <p:sldId id="319" r:id="rId22"/>
    <p:sldId id="320" r:id="rId23"/>
    <p:sldId id="318" r:id="rId24"/>
    <p:sldId id="351" r:id="rId25"/>
    <p:sldId id="331" r:id="rId26"/>
    <p:sldId id="317" r:id="rId27"/>
    <p:sldId id="329" r:id="rId28"/>
    <p:sldId id="330" r:id="rId29"/>
    <p:sldId id="356" r:id="rId30"/>
    <p:sldId id="333" r:id="rId31"/>
    <p:sldId id="304" r:id="rId32"/>
    <p:sldId id="308" r:id="rId33"/>
    <p:sldId id="313" r:id="rId34"/>
    <p:sldId id="348" r:id="rId35"/>
    <p:sldId id="307" r:id="rId36"/>
    <p:sldId id="314" r:id="rId37"/>
    <p:sldId id="309" r:id="rId38"/>
    <p:sldId id="312" r:id="rId39"/>
    <p:sldId id="311" r:id="rId40"/>
    <p:sldId id="324" r:id="rId41"/>
    <p:sldId id="328" r:id="rId42"/>
    <p:sldId id="305" r:id="rId43"/>
    <p:sldId id="306" r:id="rId44"/>
    <p:sldId id="325" r:id="rId45"/>
    <p:sldId id="326" r:id="rId46"/>
    <p:sldId id="334" r:id="rId47"/>
    <p:sldId id="342" r:id="rId48"/>
    <p:sldId id="299" r:id="rId49"/>
    <p:sldId id="315" r:id="rId50"/>
    <p:sldId id="303" r:id="rId51"/>
    <p:sldId id="300" r:id="rId52"/>
    <p:sldId id="301" r:id="rId53"/>
    <p:sldId id="341" r:id="rId54"/>
    <p:sldId id="350" r:id="rId55"/>
    <p:sldId id="265" r:id="rId56"/>
    <p:sldId id="363" r:id="rId57"/>
    <p:sldId id="361" r:id="rId5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6633"/>
    <a:srgbClr val="0078D7"/>
    <a:srgbClr val="FF9900"/>
    <a:srgbClr val="008000"/>
    <a:srgbClr val="767676"/>
    <a:srgbClr val="525252"/>
    <a:srgbClr val="505050"/>
    <a:srgbClr val="00BCF2"/>
    <a:srgbClr val="E81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8" autoAdjust="0"/>
    <p:restoredTop sz="85022" autoAdjust="0"/>
  </p:normalViewPr>
  <p:slideViewPr>
    <p:cSldViewPr>
      <p:cViewPr varScale="1">
        <p:scale>
          <a:sx n="84" d="100"/>
          <a:sy n="84" d="100"/>
        </p:scale>
        <p:origin x="88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036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devlin\Dropbox\Presentation\WMT%202015%20Invited%20Talk\ChartsAndTab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ChartsAnd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evlin\Dropbox\Presentation\WMT%202015%20Invited%20Talk\FeedForwardVsRecurre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Full Softmax vs. NCE - By Epoch (Not Time)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36516125139529"/>
          <c:y val="0.19819047619047619"/>
          <c:w val="0.67264066129664846"/>
          <c:h val="0.4191413573303337"/>
        </c:manualLayout>
      </c:layout>
      <c:scatterChart>
        <c:scatterStyle val="lineMarker"/>
        <c:varyColors val="0"/>
        <c:ser>
          <c:idx val="0"/>
          <c:order val="0"/>
          <c:tx>
            <c:v>Full Softmax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Sheet3!$B$1:$B$40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Sheet3!$C$1:$C$40</c:f>
              <c:numCache>
                <c:formatCode>General</c:formatCode>
                <c:ptCount val="40"/>
                <c:pt idx="0">
                  <c:v>49947.68</c:v>
                </c:pt>
                <c:pt idx="1">
                  <c:v>174.3</c:v>
                </c:pt>
                <c:pt idx="2">
                  <c:v>148.26</c:v>
                </c:pt>
                <c:pt idx="3">
                  <c:v>136.77000000000001</c:v>
                </c:pt>
                <c:pt idx="4">
                  <c:v>131.35</c:v>
                </c:pt>
                <c:pt idx="5">
                  <c:v>128.31</c:v>
                </c:pt>
                <c:pt idx="6">
                  <c:v>125.05</c:v>
                </c:pt>
                <c:pt idx="7">
                  <c:v>124.74</c:v>
                </c:pt>
                <c:pt idx="8">
                  <c:v>121.07</c:v>
                </c:pt>
                <c:pt idx="9">
                  <c:v>120.74</c:v>
                </c:pt>
                <c:pt idx="10">
                  <c:v>119.23</c:v>
                </c:pt>
                <c:pt idx="11">
                  <c:v>118.59</c:v>
                </c:pt>
                <c:pt idx="12">
                  <c:v>117.7</c:v>
                </c:pt>
                <c:pt idx="13">
                  <c:v>117.25</c:v>
                </c:pt>
                <c:pt idx="14">
                  <c:v>118.8</c:v>
                </c:pt>
                <c:pt idx="15">
                  <c:v>107.43</c:v>
                </c:pt>
                <c:pt idx="16">
                  <c:v>106.56</c:v>
                </c:pt>
                <c:pt idx="17">
                  <c:v>106.38</c:v>
                </c:pt>
                <c:pt idx="18">
                  <c:v>106</c:v>
                </c:pt>
                <c:pt idx="19">
                  <c:v>106.13</c:v>
                </c:pt>
                <c:pt idx="20">
                  <c:v>100.86</c:v>
                </c:pt>
                <c:pt idx="21">
                  <c:v>100.65</c:v>
                </c:pt>
                <c:pt idx="22">
                  <c:v>100.28</c:v>
                </c:pt>
                <c:pt idx="23">
                  <c:v>100.53</c:v>
                </c:pt>
                <c:pt idx="24">
                  <c:v>98.24</c:v>
                </c:pt>
                <c:pt idx="25">
                  <c:v>97.89</c:v>
                </c:pt>
                <c:pt idx="26">
                  <c:v>96.63</c:v>
                </c:pt>
                <c:pt idx="27">
                  <c:v>96.56</c:v>
                </c:pt>
                <c:pt idx="28">
                  <c:v>96.75</c:v>
                </c:pt>
                <c:pt idx="29">
                  <c:v>96.19</c:v>
                </c:pt>
                <c:pt idx="30">
                  <c:v>95.87</c:v>
                </c:pt>
                <c:pt idx="31">
                  <c:v>95.91</c:v>
                </c:pt>
                <c:pt idx="32">
                  <c:v>95.95</c:v>
                </c:pt>
                <c:pt idx="33">
                  <c:v>95.65</c:v>
                </c:pt>
                <c:pt idx="34">
                  <c:v>95.64</c:v>
                </c:pt>
                <c:pt idx="35">
                  <c:v>95.58</c:v>
                </c:pt>
                <c:pt idx="36">
                  <c:v>95.5</c:v>
                </c:pt>
                <c:pt idx="37">
                  <c:v>95.56</c:v>
                </c:pt>
                <c:pt idx="38">
                  <c:v>95.52</c:v>
                </c:pt>
                <c:pt idx="39">
                  <c:v>95.51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B9-4C22-91EF-20677E362FDD}"/>
            </c:ext>
          </c:extLst>
        </c:ser>
        <c:ser>
          <c:idx val="1"/>
          <c:order val="1"/>
          <c:tx>
            <c:v>NCE</c:v>
          </c:tx>
          <c:spPr>
            <a:ln w="190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AB9-4C22-91EF-20677E362FDD}"/>
              </c:ext>
            </c:extLst>
          </c:dPt>
          <c:xVal>
            <c:numRef>
              <c:f>Sheet3!$B$1:$B$40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Sheet3!$D$1:$D$40</c:f>
              <c:numCache>
                <c:formatCode>General</c:formatCode>
                <c:ptCount val="40"/>
                <c:pt idx="0">
                  <c:v>50134.51</c:v>
                </c:pt>
                <c:pt idx="1">
                  <c:v>187.6</c:v>
                </c:pt>
                <c:pt idx="2">
                  <c:v>163.66999999999999</c:v>
                </c:pt>
                <c:pt idx="3">
                  <c:v>156.88999999999999</c:v>
                </c:pt>
                <c:pt idx="4">
                  <c:v>150.22999999999999</c:v>
                </c:pt>
                <c:pt idx="5">
                  <c:v>147.30000000000001</c:v>
                </c:pt>
                <c:pt idx="6">
                  <c:v>146.1</c:v>
                </c:pt>
                <c:pt idx="7">
                  <c:v>145.74</c:v>
                </c:pt>
                <c:pt idx="8">
                  <c:v>145</c:v>
                </c:pt>
                <c:pt idx="9">
                  <c:v>142.47999999999999</c:v>
                </c:pt>
                <c:pt idx="10">
                  <c:v>142.29</c:v>
                </c:pt>
                <c:pt idx="11">
                  <c:v>140.63999999999999</c:v>
                </c:pt>
                <c:pt idx="12">
                  <c:v>139.94</c:v>
                </c:pt>
                <c:pt idx="13">
                  <c:v>138.19999999999999</c:v>
                </c:pt>
                <c:pt idx="14">
                  <c:v>140.47</c:v>
                </c:pt>
                <c:pt idx="15">
                  <c:v>121.8</c:v>
                </c:pt>
                <c:pt idx="16">
                  <c:v>121.32</c:v>
                </c:pt>
                <c:pt idx="17">
                  <c:v>121.05</c:v>
                </c:pt>
                <c:pt idx="18">
                  <c:v>120.31</c:v>
                </c:pt>
                <c:pt idx="19">
                  <c:v>119.68</c:v>
                </c:pt>
                <c:pt idx="20">
                  <c:v>112.44</c:v>
                </c:pt>
                <c:pt idx="21">
                  <c:v>112.75</c:v>
                </c:pt>
                <c:pt idx="22">
                  <c:v>111.88</c:v>
                </c:pt>
                <c:pt idx="23">
                  <c:v>111.85</c:v>
                </c:pt>
                <c:pt idx="24">
                  <c:v>108.41</c:v>
                </c:pt>
                <c:pt idx="25">
                  <c:v>108.06</c:v>
                </c:pt>
                <c:pt idx="26">
                  <c:v>108.01</c:v>
                </c:pt>
                <c:pt idx="27">
                  <c:v>107.79</c:v>
                </c:pt>
                <c:pt idx="28">
                  <c:v>108.36</c:v>
                </c:pt>
                <c:pt idx="29">
                  <c:v>106.2</c:v>
                </c:pt>
                <c:pt idx="30">
                  <c:v>106.05</c:v>
                </c:pt>
                <c:pt idx="31">
                  <c:v>105.84</c:v>
                </c:pt>
                <c:pt idx="32">
                  <c:v>105.81</c:v>
                </c:pt>
                <c:pt idx="33">
                  <c:v>105.03</c:v>
                </c:pt>
                <c:pt idx="34">
                  <c:v>104.83</c:v>
                </c:pt>
                <c:pt idx="35">
                  <c:v>104.95</c:v>
                </c:pt>
                <c:pt idx="36">
                  <c:v>104.75</c:v>
                </c:pt>
                <c:pt idx="37">
                  <c:v>104.89</c:v>
                </c:pt>
                <c:pt idx="38">
                  <c:v>104.53</c:v>
                </c:pt>
                <c:pt idx="39">
                  <c:v>104.35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B9-4C22-91EF-20677E362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686520"/>
        <c:axId val="321686912"/>
      </c:scatterChart>
      <c:valAx>
        <c:axId val="321686520"/>
        <c:scaling>
          <c:orientation val="minMax"/>
          <c:max val="90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Num Words Procesed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86912"/>
        <c:crosses val="autoZero"/>
        <c:crossBetween val="midCat"/>
      </c:valAx>
      <c:valAx>
        <c:axId val="321686912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86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943768666847677"/>
          <c:y val="0.28390476190476188"/>
          <c:w val="0.17419318678915136"/>
          <c:h val="0.22020997375328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Full Softmax vs. </a:t>
            </a:r>
            <a:r>
              <a:rPr lang="en-US" sz="1400" b="1" i="0" u="none" strike="noStrike" baseline="0" dirty="0" smtClean="0">
                <a:solidFill>
                  <a:schemeClr val="tx1"/>
                </a:solidFill>
                <a:effectLst/>
              </a:rPr>
              <a:t>Approximate </a:t>
            </a:r>
            <a:r>
              <a:rPr lang="en-US" b="1" dirty="0" smtClean="0">
                <a:solidFill>
                  <a:schemeClr val="tx1"/>
                </a:solidFill>
              </a:rPr>
              <a:t>Softmax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>
                <a:solidFill>
                  <a:schemeClr val="tx1"/>
                </a:solidFill>
              </a:rPr>
              <a:t>- By Epoch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Full Softmax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Sheet4!$I$1:$I$40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Sheet4!$L$1:$L$40</c:f>
              <c:numCache>
                <c:formatCode>General</c:formatCode>
                <c:ptCount val="40"/>
                <c:pt idx="0">
                  <c:v>49947.68</c:v>
                </c:pt>
                <c:pt idx="1">
                  <c:v>174.3</c:v>
                </c:pt>
                <c:pt idx="2">
                  <c:v>148.26</c:v>
                </c:pt>
                <c:pt idx="3">
                  <c:v>136.77000000000001</c:v>
                </c:pt>
                <c:pt idx="4">
                  <c:v>131.35</c:v>
                </c:pt>
                <c:pt idx="5">
                  <c:v>128.31</c:v>
                </c:pt>
                <c:pt idx="6">
                  <c:v>125.05</c:v>
                </c:pt>
                <c:pt idx="7">
                  <c:v>124.74</c:v>
                </c:pt>
                <c:pt idx="8">
                  <c:v>121.07</c:v>
                </c:pt>
                <c:pt idx="9">
                  <c:v>120.74</c:v>
                </c:pt>
                <c:pt idx="10">
                  <c:v>119.23</c:v>
                </c:pt>
                <c:pt idx="11">
                  <c:v>118.59</c:v>
                </c:pt>
                <c:pt idx="12">
                  <c:v>117.7</c:v>
                </c:pt>
                <c:pt idx="13">
                  <c:v>117.25</c:v>
                </c:pt>
                <c:pt idx="14">
                  <c:v>118.8</c:v>
                </c:pt>
                <c:pt idx="15">
                  <c:v>107.43</c:v>
                </c:pt>
                <c:pt idx="16">
                  <c:v>106.56</c:v>
                </c:pt>
                <c:pt idx="17">
                  <c:v>106.38</c:v>
                </c:pt>
                <c:pt idx="18">
                  <c:v>106</c:v>
                </c:pt>
                <c:pt idx="19">
                  <c:v>106.13</c:v>
                </c:pt>
                <c:pt idx="20">
                  <c:v>100.86</c:v>
                </c:pt>
                <c:pt idx="21">
                  <c:v>100.65</c:v>
                </c:pt>
                <c:pt idx="22">
                  <c:v>100.28</c:v>
                </c:pt>
                <c:pt idx="23">
                  <c:v>100.53</c:v>
                </c:pt>
                <c:pt idx="24">
                  <c:v>98.24</c:v>
                </c:pt>
                <c:pt idx="25">
                  <c:v>97.89</c:v>
                </c:pt>
                <c:pt idx="26">
                  <c:v>96.63</c:v>
                </c:pt>
                <c:pt idx="27">
                  <c:v>96.56</c:v>
                </c:pt>
                <c:pt idx="28">
                  <c:v>96.75</c:v>
                </c:pt>
                <c:pt idx="29">
                  <c:v>96.19</c:v>
                </c:pt>
                <c:pt idx="30">
                  <c:v>95.87</c:v>
                </c:pt>
                <c:pt idx="31">
                  <c:v>95.91</c:v>
                </c:pt>
                <c:pt idx="32">
                  <c:v>95.95</c:v>
                </c:pt>
                <c:pt idx="33">
                  <c:v>95.65</c:v>
                </c:pt>
                <c:pt idx="34">
                  <c:v>95.64</c:v>
                </c:pt>
                <c:pt idx="35">
                  <c:v>95.58</c:v>
                </c:pt>
                <c:pt idx="36">
                  <c:v>95.5</c:v>
                </c:pt>
                <c:pt idx="37">
                  <c:v>95.56</c:v>
                </c:pt>
                <c:pt idx="38">
                  <c:v>95.52</c:v>
                </c:pt>
                <c:pt idx="39">
                  <c:v>95.51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12-4558-86E3-698B215E8781}"/>
            </c:ext>
          </c:extLst>
        </c:ser>
        <c:ser>
          <c:idx val="1"/>
          <c:order val="1"/>
          <c:tx>
            <c:v>Approximate Softmax</c:v>
          </c:tx>
          <c:spPr>
            <a:ln w="190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xVal>
            <c:numRef>
              <c:f>Sheet4!$I$1:$I$40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Sheet4!$O$1:$O$40</c:f>
              <c:numCache>
                <c:formatCode>General</c:formatCode>
                <c:ptCount val="40"/>
                <c:pt idx="0">
                  <c:v>49947.68</c:v>
                </c:pt>
                <c:pt idx="1">
                  <c:v>174.58</c:v>
                </c:pt>
                <c:pt idx="2">
                  <c:v>148.94</c:v>
                </c:pt>
                <c:pt idx="3">
                  <c:v>137</c:v>
                </c:pt>
                <c:pt idx="4">
                  <c:v>132.13999999999999</c:v>
                </c:pt>
                <c:pt idx="5">
                  <c:v>128.46</c:v>
                </c:pt>
                <c:pt idx="6">
                  <c:v>125.55</c:v>
                </c:pt>
                <c:pt idx="7">
                  <c:v>123.97</c:v>
                </c:pt>
                <c:pt idx="8">
                  <c:v>121.21</c:v>
                </c:pt>
                <c:pt idx="9">
                  <c:v>121.28</c:v>
                </c:pt>
                <c:pt idx="10">
                  <c:v>119.45</c:v>
                </c:pt>
                <c:pt idx="11">
                  <c:v>109.07</c:v>
                </c:pt>
                <c:pt idx="12">
                  <c:v>108.58</c:v>
                </c:pt>
                <c:pt idx="13">
                  <c:v>107.42</c:v>
                </c:pt>
                <c:pt idx="14">
                  <c:v>108.45</c:v>
                </c:pt>
                <c:pt idx="15">
                  <c:v>102.66</c:v>
                </c:pt>
                <c:pt idx="16">
                  <c:v>102.07</c:v>
                </c:pt>
                <c:pt idx="17">
                  <c:v>102.15</c:v>
                </c:pt>
                <c:pt idx="18">
                  <c:v>101.61</c:v>
                </c:pt>
                <c:pt idx="19">
                  <c:v>102.06</c:v>
                </c:pt>
                <c:pt idx="20">
                  <c:v>99.33</c:v>
                </c:pt>
                <c:pt idx="21">
                  <c:v>98.91</c:v>
                </c:pt>
                <c:pt idx="22">
                  <c:v>98.78</c:v>
                </c:pt>
                <c:pt idx="23">
                  <c:v>97.67</c:v>
                </c:pt>
                <c:pt idx="24">
                  <c:v>97.62</c:v>
                </c:pt>
                <c:pt idx="25">
                  <c:v>97.47</c:v>
                </c:pt>
                <c:pt idx="26">
                  <c:v>96.95</c:v>
                </c:pt>
                <c:pt idx="27">
                  <c:v>96.85</c:v>
                </c:pt>
                <c:pt idx="28">
                  <c:v>97</c:v>
                </c:pt>
                <c:pt idx="29">
                  <c:v>96.7</c:v>
                </c:pt>
                <c:pt idx="30">
                  <c:v>96.51</c:v>
                </c:pt>
                <c:pt idx="31">
                  <c:v>96.5</c:v>
                </c:pt>
                <c:pt idx="32">
                  <c:v>96.56</c:v>
                </c:pt>
                <c:pt idx="33">
                  <c:v>96.42</c:v>
                </c:pt>
                <c:pt idx="34">
                  <c:v>96.41</c:v>
                </c:pt>
                <c:pt idx="35">
                  <c:v>96.45</c:v>
                </c:pt>
                <c:pt idx="36">
                  <c:v>96.33</c:v>
                </c:pt>
                <c:pt idx="37">
                  <c:v>96.37</c:v>
                </c:pt>
                <c:pt idx="38">
                  <c:v>96.33</c:v>
                </c:pt>
                <c:pt idx="39">
                  <c:v>96.32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12-4558-86E3-698B215E8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688088"/>
        <c:axId val="321688872"/>
      </c:scatterChart>
      <c:valAx>
        <c:axId val="321688088"/>
        <c:scaling>
          <c:orientation val="minMax"/>
          <c:max val="100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 err="1" smtClean="0">
                    <a:solidFill>
                      <a:schemeClr val="tx1"/>
                    </a:solidFill>
                  </a:rPr>
                  <a:t>Num</a:t>
                </a:r>
                <a:r>
                  <a:rPr lang="en-US" sz="1300" baseline="0" dirty="0" smtClean="0">
                    <a:solidFill>
                      <a:schemeClr val="tx1"/>
                    </a:solidFill>
                  </a:rPr>
                  <a:t> Words Processed</a:t>
                </a:r>
                <a:endParaRPr lang="en-US" sz="13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88872"/>
        <c:crosses val="autoZero"/>
        <c:crossBetween val="midCat"/>
      </c:valAx>
      <c:valAx>
        <c:axId val="321688872"/>
        <c:scaling>
          <c:orientation val="minMax"/>
          <c:max val="20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>
            <c:manualLayout>
              <c:xMode val="edge"/>
              <c:yMode val="edge"/>
              <c:x val="2.1126760563380281E-2"/>
              <c:y val="0.26652702066087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88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2239103914827"/>
          <c:y val="0.88768658725351635"/>
          <c:w val="0.6107011021950364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Full Softmax vs. </a:t>
            </a:r>
            <a:r>
              <a:rPr lang="en-US" b="1" dirty="0" smtClean="0">
                <a:solidFill>
                  <a:schemeClr val="tx1"/>
                </a:solidFill>
              </a:rPr>
              <a:t>Approximate Softmax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>
                <a:solidFill>
                  <a:schemeClr val="tx1"/>
                </a:solidFill>
              </a:rPr>
              <a:t>- By Time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Full Softmax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Sheet4!$K$1:$K$40</c:f>
              <c:numCache>
                <c:formatCode>General</c:formatCode>
                <c:ptCount val="40"/>
                <c:pt idx="0">
                  <c:v>0</c:v>
                </c:pt>
                <c:pt idx="1">
                  <c:v>1.6213972222222222</c:v>
                </c:pt>
                <c:pt idx="2">
                  <c:v>3.2446638888888888</c:v>
                </c:pt>
                <c:pt idx="3">
                  <c:v>4.8682805555555557</c:v>
                </c:pt>
                <c:pt idx="4">
                  <c:v>6.4926500000000003</c:v>
                </c:pt>
                <c:pt idx="5">
                  <c:v>8.1174750000000007</c:v>
                </c:pt>
                <c:pt idx="6">
                  <c:v>9.7424805555555558</c:v>
                </c:pt>
                <c:pt idx="7">
                  <c:v>11.365005555555555</c:v>
                </c:pt>
                <c:pt idx="8">
                  <c:v>12.991938888888889</c:v>
                </c:pt>
                <c:pt idx="9">
                  <c:v>14.615655555555556</c:v>
                </c:pt>
                <c:pt idx="10">
                  <c:v>16.239230555555555</c:v>
                </c:pt>
                <c:pt idx="11">
                  <c:v>17.863416666666666</c:v>
                </c:pt>
                <c:pt idx="12">
                  <c:v>19.486866666666664</c:v>
                </c:pt>
                <c:pt idx="13">
                  <c:v>21.113049999999998</c:v>
                </c:pt>
                <c:pt idx="14">
                  <c:v>22.73908333333333</c:v>
                </c:pt>
                <c:pt idx="15">
                  <c:v>24.368930555555551</c:v>
                </c:pt>
                <c:pt idx="16">
                  <c:v>25.993661111111106</c:v>
                </c:pt>
                <c:pt idx="17">
                  <c:v>27.61911666666666</c:v>
                </c:pt>
                <c:pt idx="18">
                  <c:v>29.242502777777769</c:v>
                </c:pt>
                <c:pt idx="19">
                  <c:v>30.866949999999992</c:v>
                </c:pt>
                <c:pt idx="20">
                  <c:v>32.491744444444436</c:v>
                </c:pt>
                <c:pt idx="21">
                  <c:v>34.118569444444432</c:v>
                </c:pt>
                <c:pt idx="22">
                  <c:v>35.743605555555547</c:v>
                </c:pt>
                <c:pt idx="23">
                  <c:v>37.3711611111111</c:v>
                </c:pt>
                <c:pt idx="24">
                  <c:v>38.995591666666655</c:v>
                </c:pt>
                <c:pt idx="25">
                  <c:v>40.619741666666656</c:v>
                </c:pt>
                <c:pt idx="26">
                  <c:v>42.239280555555546</c:v>
                </c:pt>
                <c:pt idx="27">
                  <c:v>43.863141666666657</c:v>
                </c:pt>
                <c:pt idx="28">
                  <c:v>45.494986111111103</c:v>
                </c:pt>
                <c:pt idx="29">
                  <c:v>47.135311111111101</c:v>
                </c:pt>
                <c:pt idx="30">
                  <c:v>48.778055555555547</c:v>
                </c:pt>
                <c:pt idx="31">
                  <c:v>50.417808333333326</c:v>
                </c:pt>
                <c:pt idx="32">
                  <c:v>52.057383333333327</c:v>
                </c:pt>
                <c:pt idx="33">
                  <c:v>53.690427777777771</c:v>
                </c:pt>
                <c:pt idx="34">
                  <c:v>55.329452777777767</c:v>
                </c:pt>
                <c:pt idx="35">
                  <c:v>56.968483333333324</c:v>
                </c:pt>
                <c:pt idx="36">
                  <c:v>58.609719444444437</c:v>
                </c:pt>
                <c:pt idx="37">
                  <c:v>60.253416666666659</c:v>
                </c:pt>
                <c:pt idx="38">
                  <c:v>61.899933333333323</c:v>
                </c:pt>
                <c:pt idx="39">
                  <c:v>63.545402777777767</c:v>
                </c:pt>
              </c:numCache>
            </c:numRef>
          </c:xVal>
          <c:yVal>
            <c:numRef>
              <c:f>Sheet4!$L$1:$L$40</c:f>
              <c:numCache>
                <c:formatCode>General</c:formatCode>
                <c:ptCount val="40"/>
                <c:pt idx="0">
                  <c:v>49947.68</c:v>
                </c:pt>
                <c:pt idx="1">
                  <c:v>174.3</c:v>
                </c:pt>
                <c:pt idx="2">
                  <c:v>148.26</c:v>
                </c:pt>
                <c:pt idx="3">
                  <c:v>136.77000000000001</c:v>
                </c:pt>
                <c:pt idx="4">
                  <c:v>131.35</c:v>
                </c:pt>
                <c:pt idx="5">
                  <c:v>128.31</c:v>
                </c:pt>
                <c:pt idx="6">
                  <c:v>125.05</c:v>
                </c:pt>
                <c:pt idx="7">
                  <c:v>124.74</c:v>
                </c:pt>
                <c:pt idx="8">
                  <c:v>121.07</c:v>
                </c:pt>
                <c:pt idx="9">
                  <c:v>120.74</c:v>
                </c:pt>
                <c:pt idx="10">
                  <c:v>119.23</c:v>
                </c:pt>
                <c:pt idx="11">
                  <c:v>118.59</c:v>
                </c:pt>
                <c:pt idx="12">
                  <c:v>117.7</c:v>
                </c:pt>
                <c:pt idx="13">
                  <c:v>117.25</c:v>
                </c:pt>
                <c:pt idx="14">
                  <c:v>118.8</c:v>
                </c:pt>
                <c:pt idx="15">
                  <c:v>107.43</c:v>
                </c:pt>
                <c:pt idx="16">
                  <c:v>106.56</c:v>
                </c:pt>
                <c:pt idx="17">
                  <c:v>106.38</c:v>
                </c:pt>
                <c:pt idx="18">
                  <c:v>106</c:v>
                </c:pt>
                <c:pt idx="19">
                  <c:v>106.13</c:v>
                </c:pt>
                <c:pt idx="20">
                  <c:v>100.86</c:v>
                </c:pt>
                <c:pt idx="21">
                  <c:v>100.65</c:v>
                </c:pt>
                <c:pt idx="22">
                  <c:v>100.28</c:v>
                </c:pt>
                <c:pt idx="23">
                  <c:v>100.53</c:v>
                </c:pt>
                <c:pt idx="24">
                  <c:v>98.24</c:v>
                </c:pt>
                <c:pt idx="25">
                  <c:v>97.89</c:v>
                </c:pt>
                <c:pt idx="26">
                  <c:v>96.63</c:v>
                </c:pt>
                <c:pt idx="27">
                  <c:v>96.56</c:v>
                </c:pt>
                <c:pt idx="28">
                  <c:v>96.75</c:v>
                </c:pt>
                <c:pt idx="29">
                  <c:v>96.19</c:v>
                </c:pt>
                <c:pt idx="30">
                  <c:v>95.87</c:v>
                </c:pt>
                <c:pt idx="31">
                  <c:v>95.91</c:v>
                </c:pt>
                <c:pt idx="32">
                  <c:v>95.95</c:v>
                </c:pt>
                <c:pt idx="33">
                  <c:v>95.65</c:v>
                </c:pt>
                <c:pt idx="34">
                  <c:v>95.64</c:v>
                </c:pt>
                <c:pt idx="35">
                  <c:v>95.58</c:v>
                </c:pt>
                <c:pt idx="36">
                  <c:v>95.5</c:v>
                </c:pt>
                <c:pt idx="37">
                  <c:v>95.56</c:v>
                </c:pt>
                <c:pt idx="38">
                  <c:v>95.52</c:v>
                </c:pt>
                <c:pt idx="39">
                  <c:v>95.51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3C-40F2-94D7-3716B681DC7D}"/>
            </c:ext>
          </c:extLst>
        </c:ser>
        <c:ser>
          <c:idx val="1"/>
          <c:order val="1"/>
          <c:tx>
            <c:v>Approximate Softmax</c:v>
          </c:tx>
          <c:spPr>
            <a:ln w="190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xVal>
            <c:numRef>
              <c:f>Sheet4!$N$1:$N$40</c:f>
              <c:numCache>
                <c:formatCode>General</c:formatCode>
                <c:ptCount val="40"/>
                <c:pt idx="0">
                  <c:v>0</c:v>
                </c:pt>
                <c:pt idx="1">
                  <c:v>0.59619444444444447</c:v>
                </c:pt>
                <c:pt idx="2">
                  <c:v>1.1908916666666667</c:v>
                </c:pt>
                <c:pt idx="3">
                  <c:v>1.785511111111111</c:v>
                </c:pt>
                <c:pt idx="4">
                  <c:v>2.380552777777778</c:v>
                </c:pt>
                <c:pt idx="5">
                  <c:v>2.9763583333333337</c:v>
                </c:pt>
                <c:pt idx="6">
                  <c:v>3.5733222222222225</c:v>
                </c:pt>
                <c:pt idx="7">
                  <c:v>4.1750694444444445</c:v>
                </c:pt>
                <c:pt idx="8">
                  <c:v>4.7813249999999998</c:v>
                </c:pt>
                <c:pt idx="9">
                  <c:v>5.37615</c:v>
                </c:pt>
                <c:pt idx="10">
                  <c:v>5.9719416666666669</c:v>
                </c:pt>
                <c:pt idx="11">
                  <c:v>6.5750694444444449</c:v>
                </c:pt>
                <c:pt idx="12">
                  <c:v>7.1705333333333341</c:v>
                </c:pt>
                <c:pt idx="13">
                  <c:v>7.7661555555555566</c:v>
                </c:pt>
                <c:pt idx="14">
                  <c:v>8.360358333333334</c:v>
                </c:pt>
                <c:pt idx="15">
                  <c:v>8.9604027777777784</c:v>
                </c:pt>
                <c:pt idx="16">
                  <c:v>9.5584833333333332</c:v>
                </c:pt>
                <c:pt idx="17">
                  <c:v>10.153105555555555</c:v>
                </c:pt>
                <c:pt idx="18">
                  <c:v>10.747758333333334</c:v>
                </c:pt>
                <c:pt idx="19">
                  <c:v>11.341811111111111</c:v>
                </c:pt>
                <c:pt idx="20">
                  <c:v>11.936725000000001</c:v>
                </c:pt>
                <c:pt idx="21">
                  <c:v>12.534572222222224</c:v>
                </c:pt>
                <c:pt idx="22">
                  <c:v>13.129183333333335</c:v>
                </c:pt>
                <c:pt idx="23">
                  <c:v>13.725605555555557</c:v>
                </c:pt>
                <c:pt idx="24">
                  <c:v>14.321083333333334</c:v>
                </c:pt>
                <c:pt idx="25">
                  <c:v>14.917619444444446</c:v>
                </c:pt>
                <c:pt idx="26">
                  <c:v>15.513558333333334</c:v>
                </c:pt>
                <c:pt idx="27">
                  <c:v>16.10981111111111</c:v>
                </c:pt>
                <c:pt idx="28">
                  <c:v>16.706047222222221</c:v>
                </c:pt>
                <c:pt idx="29">
                  <c:v>17.302374999999998</c:v>
                </c:pt>
                <c:pt idx="30">
                  <c:v>17.899983333333331</c:v>
                </c:pt>
                <c:pt idx="31">
                  <c:v>18.496086111111108</c:v>
                </c:pt>
                <c:pt idx="32">
                  <c:v>19.090655555555553</c:v>
                </c:pt>
                <c:pt idx="33">
                  <c:v>19.692366666666665</c:v>
                </c:pt>
                <c:pt idx="34">
                  <c:v>20.290888888888887</c:v>
                </c:pt>
                <c:pt idx="35">
                  <c:v>20.892152777777774</c:v>
                </c:pt>
                <c:pt idx="36">
                  <c:v>21.489894444444442</c:v>
                </c:pt>
                <c:pt idx="37">
                  <c:v>22.087649999999996</c:v>
                </c:pt>
                <c:pt idx="38">
                  <c:v>22.687955555555551</c:v>
                </c:pt>
                <c:pt idx="39">
                  <c:v>63</c:v>
                </c:pt>
              </c:numCache>
            </c:numRef>
          </c:xVal>
          <c:yVal>
            <c:numRef>
              <c:f>Sheet4!$O$1:$O$40</c:f>
              <c:numCache>
                <c:formatCode>General</c:formatCode>
                <c:ptCount val="40"/>
                <c:pt idx="0">
                  <c:v>49947.68</c:v>
                </c:pt>
                <c:pt idx="1">
                  <c:v>174.58</c:v>
                </c:pt>
                <c:pt idx="2">
                  <c:v>148.94</c:v>
                </c:pt>
                <c:pt idx="3">
                  <c:v>137</c:v>
                </c:pt>
                <c:pt idx="4">
                  <c:v>132.13999999999999</c:v>
                </c:pt>
                <c:pt idx="5">
                  <c:v>128.46</c:v>
                </c:pt>
                <c:pt idx="6">
                  <c:v>125.55</c:v>
                </c:pt>
                <c:pt idx="7">
                  <c:v>123.97</c:v>
                </c:pt>
                <c:pt idx="8">
                  <c:v>121.21</c:v>
                </c:pt>
                <c:pt idx="9">
                  <c:v>121.28</c:v>
                </c:pt>
                <c:pt idx="10">
                  <c:v>119.45</c:v>
                </c:pt>
                <c:pt idx="11">
                  <c:v>109.07</c:v>
                </c:pt>
                <c:pt idx="12">
                  <c:v>108.58</c:v>
                </c:pt>
                <c:pt idx="13">
                  <c:v>107.42</c:v>
                </c:pt>
                <c:pt idx="14">
                  <c:v>108.45</c:v>
                </c:pt>
                <c:pt idx="15">
                  <c:v>102.66</c:v>
                </c:pt>
                <c:pt idx="16">
                  <c:v>102.07</c:v>
                </c:pt>
                <c:pt idx="17">
                  <c:v>102.15</c:v>
                </c:pt>
                <c:pt idx="18">
                  <c:v>101.61</c:v>
                </c:pt>
                <c:pt idx="19">
                  <c:v>102.06</c:v>
                </c:pt>
                <c:pt idx="20">
                  <c:v>99.33</c:v>
                </c:pt>
                <c:pt idx="21">
                  <c:v>98.91</c:v>
                </c:pt>
                <c:pt idx="22">
                  <c:v>98.78</c:v>
                </c:pt>
                <c:pt idx="23">
                  <c:v>97.67</c:v>
                </c:pt>
                <c:pt idx="24">
                  <c:v>97.62</c:v>
                </c:pt>
                <c:pt idx="25">
                  <c:v>97.47</c:v>
                </c:pt>
                <c:pt idx="26">
                  <c:v>96.95</c:v>
                </c:pt>
                <c:pt idx="27">
                  <c:v>96.85</c:v>
                </c:pt>
                <c:pt idx="28">
                  <c:v>97</c:v>
                </c:pt>
                <c:pt idx="29">
                  <c:v>96.7</c:v>
                </c:pt>
                <c:pt idx="30">
                  <c:v>96.51</c:v>
                </c:pt>
                <c:pt idx="31">
                  <c:v>96.5</c:v>
                </c:pt>
                <c:pt idx="32">
                  <c:v>96.56</c:v>
                </c:pt>
                <c:pt idx="33">
                  <c:v>96.42</c:v>
                </c:pt>
                <c:pt idx="34">
                  <c:v>96.41</c:v>
                </c:pt>
                <c:pt idx="35">
                  <c:v>96.45</c:v>
                </c:pt>
                <c:pt idx="36">
                  <c:v>96.33</c:v>
                </c:pt>
                <c:pt idx="37">
                  <c:v>96.37</c:v>
                </c:pt>
                <c:pt idx="38">
                  <c:v>96.33</c:v>
                </c:pt>
                <c:pt idx="39">
                  <c:v>96.32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3C-40F2-94D7-3716B681D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689264"/>
        <c:axId val="321690440"/>
      </c:scatterChart>
      <c:valAx>
        <c:axId val="321689264"/>
        <c:scaling>
          <c:orientation val="minMax"/>
          <c:max val="45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Num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90440"/>
        <c:crosses val="autoZero"/>
        <c:crossBetween val="midCat"/>
        <c:majorUnit val="4"/>
      </c:valAx>
      <c:valAx>
        <c:axId val="321690440"/>
        <c:scaling>
          <c:orientation val="minMax"/>
          <c:max val="20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89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52406926051625"/>
          <c:y val="0.8616892680081657"/>
          <c:w val="0.6365655813293609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2M Word NNJM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681682231581511"/>
          <c:y val="2.7884938400634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No Pre-Training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Sheet10!$H$2:$H$14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Sheet10!$I$2:$I$14</c:f>
              <c:numCache>
                <c:formatCode>General</c:formatCode>
                <c:ptCount val="13"/>
                <c:pt idx="0">
                  <c:v>8.6999999999999993</c:v>
                </c:pt>
                <c:pt idx="1">
                  <c:v>6.39</c:v>
                </c:pt>
                <c:pt idx="2">
                  <c:v>5.89</c:v>
                </c:pt>
                <c:pt idx="3">
                  <c:v>6.03</c:v>
                </c:pt>
                <c:pt idx="4">
                  <c:v>5.52</c:v>
                </c:pt>
                <c:pt idx="5">
                  <c:v>5.52</c:v>
                </c:pt>
                <c:pt idx="6">
                  <c:v>5.52</c:v>
                </c:pt>
                <c:pt idx="7">
                  <c:v>5.52</c:v>
                </c:pt>
                <c:pt idx="8">
                  <c:v>5.52</c:v>
                </c:pt>
                <c:pt idx="9">
                  <c:v>5.52</c:v>
                </c:pt>
                <c:pt idx="10">
                  <c:v>5.52</c:v>
                </c:pt>
                <c:pt idx="11">
                  <c:v>5.52</c:v>
                </c:pt>
                <c:pt idx="12">
                  <c:v>5.52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AE-4FFB-B1D3-7C389DB91F18}"/>
            </c:ext>
          </c:extLst>
        </c:ser>
        <c:ser>
          <c:idx val="1"/>
          <c:order val="1"/>
          <c:tx>
            <c:v>With Pre-Training</c:v>
          </c:tx>
          <c:spPr>
            <a:ln w="2540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xVal>
            <c:numRef>
              <c:f>Sheet10!$H$2:$H$14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Sheet10!$J$2:$J$14</c:f>
              <c:numCache>
                <c:formatCode>General</c:formatCode>
                <c:ptCount val="13"/>
                <c:pt idx="0">
                  <c:v>5.72</c:v>
                </c:pt>
                <c:pt idx="1">
                  <c:v>5.49</c:v>
                </c:pt>
                <c:pt idx="2">
                  <c:v>5.75</c:v>
                </c:pt>
                <c:pt idx="3">
                  <c:v>5.01</c:v>
                </c:pt>
                <c:pt idx="4">
                  <c:v>5.01</c:v>
                </c:pt>
                <c:pt idx="5">
                  <c:v>5.01</c:v>
                </c:pt>
                <c:pt idx="6">
                  <c:v>5.01</c:v>
                </c:pt>
                <c:pt idx="7">
                  <c:v>5.01</c:v>
                </c:pt>
                <c:pt idx="8">
                  <c:v>5.01</c:v>
                </c:pt>
                <c:pt idx="9">
                  <c:v>5.01</c:v>
                </c:pt>
                <c:pt idx="10">
                  <c:v>5.01</c:v>
                </c:pt>
                <c:pt idx="11">
                  <c:v>5.01</c:v>
                </c:pt>
                <c:pt idx="12">
                  <c:v>5.01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AE-4FFB-B1D3-7C389DB91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691224"/>
        <c:axId val="321691616"/>
      </c:scatterChart>
      <c:valAx>
        <c:axId val="321691224"/>
        <c:scaling>
          <c:orientation val="minMax"/>
          <c:max val="14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Num Words Processed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91616"/>
        <c:crosses val="autoZero"/>
        <c:crossBetween val="midCat"/>
        <c:majorUnit val="2"/>
      </c:valAx>
      <c:valAx>
        <c:axId val="3216916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6912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100M Word</a:t>
            </a:r>
            <a:r>
              <a:rPr lang="en-US" sz="1600" b="1" baseline="0" dirty="0" smtClean="0">
                <a:solidFill>
                  <a:schemeClr val="tx1"/>
                </a:solidFill>
              </a:rPr>
              <a:t> NNJM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No Pre-Training</c:v>
          </c:tx>
          <c:spPr>
            <a:ln w="25400"/>
          </c:spPr>
          <c:marker>
            <c:symbol val="none"/>
          </c:marker>
          <c:xVal>
            <c:numRef>
              <c:f>Sheet10!$B$2:$B$40</c:f>
              <c:numCache>
                <c:formatCode>General</c:formatCode>
                <c:ptCount val="3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  <c:pt idx="16">
                  <c:v>425</c:v>
                </c:pt>
                <c:pt idx="17">
                  <c:v>450</c:v>
                </c:pt>
                <c:pt idx="18">
                  <c:v>475</c:v>
                </c:pt>
                <c:pt idx="19">
                  <c:v>500</c:v>
                </c:pt>
                <c:pt idx="20">
                  <c:v>525</c:v>
                </c:pt>
                <c:pt idx="21">
                  <c:v>550</c:v>
                </c:pt>
                <c:pt idx="22">
                  <c:v>575</c:v>
                </c:pt>
                <c:pt idx="23">
                  <c:v>600</c:v>
                </c:pt>
                <c:pt idx="24">
                  <c:v>625</c:v>
                </c:pt>
                <c:pt idx="25">
                  <c:v>650</c:v>
                </c:pt>
                <c:pt idx="26">
                  <c:v>675</c:v>
                </c:pt>
                <c:pt idx="27">
                  <c:v>700</c:v>
                </c:pt>
                <c:pt idx="28">
                  <c:v>725</c:v>
                </c:pt>
                <c:pt idx="29">
                  <c:v>750</c:v>
                </c:pt>
                <c:pt idx="30">
                  <c:v>775</c:v>
                </c:pt>
                <c:pt idx="31">
                  <c:v>800</c:v>
                </c:pt>
                <c:pt idx="32">
                  <c:v>825</c:v>
                </c:pt>
                <c:pt idx="33">
                  <c:v>850</c:v>
                </c:pt>
                <c:pt idx="34">
                  <c:v>875</c:v>
                </c:pt>
                <c:pt idx="35">
                  <c:v>900</c:v>
                </c:pt>
                <c:pt idx="36">
                  <c:v>925</c:v>
                </c:pt>
                <c:pt idx="37">
                  <c:v>950</c:v>
                </c:pt>
                <c:pt idx="38">
                  <c:v>975</c:v>
                </c:pt>
              </c:numCache>
            </c:numRef>
          </c:xVal>
          <c:yVal>
            <c:numRef>
              <c:f>Sheet10!$C$2:$C$40</c:f>
              <c:numCache>
                <c:formatCode>General</c:formatCode>
                <c:ptCount val="39"/>
                <c:pt idx="0">
                  <c:v>6.72</c:v>
                </c:pt>
                <c:pt idx="1">
                  <c:v>4.9000000000000004</c:v>
                </c:pt>
                <c:pt idx="2">
                  <c:v>4.25</c:v>
                </c:pt>
                <c:pt idx="3">
                  <c:v>3.92</c:v>
                </c:pt>
                <c:pt idx="4">
                  <c:v>3.73</c:v>
                </c:pt>
                <c:pt idx="5">
                  <c:v>3.58</c:v>
                </c:pt>
                <c:pt idx="6">
                  <c:v>3.48</c:v>
                </c:pt>
                <c:pt idx="7">
                  <c:v>3.39</c:v>
                </c:pt>
                <c:pt idx="8">
                  <c:v>3.33</c:v>
                </c:pt>
                <c:pt idx="9">
                  <c:v>3.27</c:v>
                </c:pt>
                <c:pt idx="10">
                  <c:v>3.24</c:v>
                </c:pt>
                <c:pt idx="11">
                  <c:v>3.2</c:v>
                </c:pt>
                <c:pt idx="12">
                  <c:v>3.18</c:v>
                </c:pt>
                <c:pt idx="13">
                  <c:v>3.15</c:v>
                </c:pt>
                <c:pt idx="14">
                  <c:v>3.13</c:v>
                </c:pt>
                <c:pt idx="15">
                  <c:v>3.1</c:v>
                </c:pt>
                <c:pt idx="16">
                  <c:v>3.11</c:v>
                </c:pt>
                <c:pt idx="17">
                  <c:v>2.98</c:v>
                </c:pt>
                <c:pt idx="18">
                  <c:v>2.96</c:v>
                </c:pt>
                <c:pt idx="19">
                  <c:v>2.95</c:v>
                </c:pt>
                <c:pt idx="20">
                  <c:v>2.95</c:v>
                </c:pt>
                <c:pt idx="21">
                  <c:v>2.89</c:v>
                </c:pt>
                <c:pt idx="22">
                  <c:v>2.89</c:v>
                </c:pt>
                <c:pt idx="23">
                  <c:v>2.88</c:v>
                </c:pt>
                <c:pt idx="24">
                  <c:v>2.88</c:v>
                </c:pt>
                <c:pt idx="25">
                  <c:v>2.85</c:v>
                </c:pt>
                <c:pt idx="26">
                  <c:v>2.85</c:v>
                </c:pt>
                <c:pt idx="27">
                  <c:v>2.85</c:v>
                </c:pt>
                <c:pt idx="28">
                  <c:v>2.85</c:v>
                </c:pt>
                <c:pt idx="29">
                  <c:v>2.85</c:v>
                </c:pt>
                <c:pt idx="30">
                  <c:v>2.84</c:v>
                </c:pt>
                <c:pt idx="31">
                  <c:v>2.83</c:v>
                </c:pt>
                <c:pt idx="32">
                  <c:v>2.84</c:v>
                </c:pt>
                <c:pt idx="33">
                  <c:v>2.83</c:v>
                </c:pt>
                <c:pt idx="34">
                  <c:v>2.83</c:v>
                </c:pt>
                <c:pt idx="35">
                  <c:v>2.83</c:v>
                </c:pt>
                <c:pt idx="36">
                  <c:v>2.83</c:v>
                </c:pt>
                <c:pt idx="37">
                  <c:v>2.83</c:v>
                </c:pt>
                <c:pt idx="38">
                  <c:v>2.82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17-4F6F-8B27-53CDD02EEA7E}"/>
            </c:ext>
          </c:extLst>
        </c:ser>
        <c:ser>
          <c:idx val="1"/>
          <c:order val="1"/>
          <c:tx>
            <c:v>With Pre-Training</c:v>
          </c:tx>
          <c:spPr>
            <a:ln w="25400">
              <a:solidFill>
                <a:srgbClr val="FF9933"/>
              </a:solidFill>
            </a:ln>
          </c:spPr>
          <c:marker>
            <c:symbol val="none"/>
          </c:marker>
          <c:xVal>
            <c:numRef>
              <c:f>Sheet10!$B$2:$B$40</c:f>
              <c:numCache>
                <c:formatCode>General</c:formatCode>
                <c:ptCount val="39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  <c:pt idx="16">
                  <c:v>425</c:v>
                </c:pt>
                <c:pt idx="17">
                  <c:v>450</c:v>
                </c:pt>
                <c:pt idx="18">
                  <c:v>475</c:v>
                </c:pt>
                <c:pt idx="19">
                  <c:v>500</c:v>
                </c:pt>
                <c:pt idx="20">
                  <c:v>525</c:v>
                </c:pt>
                <c:pt idx="21">
                  <c:v>550</c:v>
                </c:pt>
                <c:pt idx="22">
                  <c:v>575</c:v>
                </c:pt>
                <c:pt idx="23">
                  <c:v>600</c:v>
                </c:pt>
                <c:pt idx="24">
                  <c:v>625</c:v>
                </c:pt>
                <c:pt idx="25">
                  <c:v>650</c:v>
                </c:pt>
                <c:pt idx="26">
                  <c:v>675</c:v>
                </c:pt>
                <c:pt idx="27">
                  <c:v>700</c:v>
                </c:pt>
                <c:pt idx="28">
                  <c:v>725</c:v>
                </c:pt>
                <c:pt idx="29">
                  <c:v>750</c:v>
                </c:pt>
                <c:pt idx="30">
                  <c:v>775</c:v>
                </c:pt>
                <c:pt idx="31">
                  <c:v>800</c:v>
                </c:pt>
                <c:pt idx="32">
                  <c:v>825</c:v>
                </c:pt>
                <c:pt idx="33">
                  <c:v>850</c:v>
                </c:pt>
                <c:pt idx="34">
                  <c:v>875</c:v>
                </c:pt>
                <c:pt idx="35">
                  <c:v>900</c:v>
                </c:pt>
                <c:pt idx="36">
                  <c:v>925</c:v>
                </c:pt>
                <c:pt idx="37">
                  <c:v>950</c:v>
                </c:pt>
                <c:pt idx="38">
                  <c:v>975</c:v>
                </c:pt>
              </c:numCache>
            </c:numRef>
          </c:xVal>
          <c:yVal>
            <c:numRef>
              <c:f>Sheet10!$D$2:$D$40</c:f>
              <c:numCache>
                <c:formatCode>General</c:formatCode>
                <c:ptCount val="39"/>
                <c:pt idx="0">
                  <c:v>4.5</c:v>
                </c:pt>
                <c:pt idx="1">
                  <c:v>3.82</c:v>
                </c:pt>
                <c:pt idx="2">
                  <c:v>3.55</c:v>
                </c:pt>
                <c:pt idx="3">
                  <c:v>3.4</c:v>
                </c:pt>
                <c:pt idx="4">
                  <c:v>3.34</c:v>
                </c:pt>
                <c:pt idx="5">
                  <c:v>3.28</c:v>
                </c:pt>
                <c:pt idx="6">
                  <c:v>3.22</c:v>
                </c:pt>
                <c:pt idx="7">
                  <c:v>3.18</c:v>
                </c:pt>
                <c:pt idx="8">
                  <c:v>3.16</c:v>
                </c:pt>
                <c:pt idx="9">
                  <c:v>3.14</c:v>
                </c:pt>
                <c:pt idx="10">
                  <c:v>3.13</c:v>
                </c:pt>
                <c:pt idx="11">
                  <c:v>3.11</c:v>
                </c:pt>
                <c:pt idx="12">
                  <c:v>3.11</c:v>
                </c:pt>
                <c:pt idx="13">
                  <c:v>3.1</c:v>
                </c:pt>
                <c:pt idx="14">
                  <c:v>3.08</c:v>
                </c:pt>
                <c:pt idx="15">
                  <c:v>3.07</c:v>
                </c:pt>
                <c:pt idx="16">
                  <c:v>3.08</c:v>
                </c:pt>
                <c:pt idx="17">
                  <c:v>2.95</c:v>
                </c:pt>
                <c:pt idx="18">
                  <c:v>2.93</c:v>
                </c:pt>
                <c:pt idx="19">
                  <c:v>2.92</c:v>
                </c:pt>
                <c:pt idx="20">
                  <c:v>2.93</c:v>
                </c:pt>
                <c:pt idx="21">
                  <c:v>2.87</c:v>
                </c:pt>
                <c:pt idx="22">
                  <c:v>2.87</c:v>
                </c:pt>
                <c:pt idx="23">
                  <c:v>2.86</c:v>
                </c:pt>
                <c:pt idx="24">
                  <c:v>2.86</c:v>
                </c:pt>
                <c:pt idx="25">
                  <c:v>2.84</c:v>
                </c:pt>
                <c:pt idx="26">
                  <c:v>2.84</c:v>
                </c:pt>
                <c:pt idx="27">
                  <c:v>2.84</c:v>
                </c:pt>
                <c:pt idx="28">
                  <c:v>2.83</c:v>
                </c:pt>
                <c:pt idx="29">
                  <c:v>2.83</c:v>
                </c:pt>
                <c:pt idx="30">
                  <c:v>2.84</c:v>
                </c:pt>
                <c:pt idx="31">
                  <c:v>2.82</c:v>
                </c:pt>
                <c:pt idx="32">
                  <c:v>2.82</c:v>
                </c:pt>
                <c:pt idx="33">
                  <c:v>2.82</c:v>
                </c:pt>
                <c:pt idx="34">
                  <c:v>2.82</c:v>
                </c:pt>
                <c:pt idx="35">
                  <c:v>2.81</c:v>
                </c:pt>
                <c:pt idx="36">
                  <c:v>2.81</c:v>
                </c:pt>
                <c:pt idx="37">
                  <c:v>2.81</c:v>
                </c:pt>
                <c:pt idx="38">
                  <c:v>2.81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17-4F6F-8B27-53CDD02EE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9616"/>
        <c:axId val="6891968"/>
      </c:scatterChart>
      <c:valAx>
        <c:axId val="6889616"/>
        <c:scaling>
          <c:orientation val="minMax"/>
          <c:max val="100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 err="1" smtClean="0">
                    <a:solidFill>
                      <a:schemeClr val="tx1"/>
                    </a:solidFill>
                  </a:rPr>
                  <a:t>Num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 Words</a:t>
                </a:r>
                <a:r>
                  <a:rPr lang="en-US" sz="1300" baseline="0" dirty="0" smtClean="0">
                    <a:solidFill>
                      <a:schemeClr val="tx1"/>
                    </a:solidFill>
                  </a:rPr>
                  <a:t> Processed</a:t>
                </a:r>
                <a:endParaRPr lang="en-US" sz="13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#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1968"/>
        <c:crosses val="autoZero"/>
        <c:crossBetween val="midCat"/>
        <c:majorUnit val="200"/>
      </c:valAx>
      <c:valAx>
        <c:axId val="6891968"/>
        <c:scaling>
          <c:orientation val="minMax"/>
          <c:max val="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616"/>
        <c:crosses val="autoZero"/>
        <c:crossBetween val="midCat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Clipped vs. Unclipped LSTM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Clipped, LR=1.0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Sheet11!$B$1:$B$40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Sheet11!$C$1:$C$40</c:f>
              <c:numCache>
                <c:formatCode>General</c:formatCode>
                <c:ptCount val="40"/>
                <c:pt idx="0">
                  <c:v>200</c:v>
                </c:pt>
                <c:pt idx="1">
                  <c:v>79.319999999999993</c:v>
                </c:pt>
                <c:pt idx="2">
                  <c:v>65.12</c:v>
                </c:pt>
                <c:pt idx="3">
                  <c:v>58.57</c:v>
                </c:pt>
                <c:pt idx="4">
                  <c:v>57.06</c:v>
                </c:pt>
                <c:pt idx="5">
                  <c:v>56.23</c:v>
                </c:pt>
                <c:pt idx="6">
                  <c:v>51.96</c:v>
                </c:pt>
                <c:pt idx="7">
                  <c:v>51.76</c:v>
                </c:pt>
                <c:pt idx="8">
                  <c:v>52.19</c:v>
                </c:pt>
                <c:pt idx="9">
                  <c:v>45.73</c:v>
                </c:pt>
                <c:pt idx="10">
                  <c:v>45.64</c:v>
                </c:pt>
                <c:pt idx="11">
                  <c:v>45.21</c:v>
                </c:pt>
                <c:pt idx="12">
                  <c:v>46.77</c:v>
                </c:pt>
                <c:pt idx="13">
                  <c:v>44</c:v>
                </c:pt>
                <c:pt idx="14">
                  <c:v>43.45</c:v>
                </c:pt>
                <c:pt idx="15">
                  <c:v>43.01</c:v>
                </c:pt>
                <c:pt idx="16">
                  <c:v>43.84</c:v>
                </c:pt>
                <c:pt idx="17">
                  <c:v>42.04</c:v>
                </c:pt>
                <c:pt idx="18">
                  <c:v>41.75</c:v>
                </c:pt>
                <c:pt idx="19">
                  <c:v>41.67</c:v>
                </c:pt>
                <c:pt idx="20">
                  <c:v>42</c:v>
                </c:pt>
                <c:pt idx="21">
                  <c:v>41.12</c:v>
                </c:pt>
                <c:pt idx="22">
                  <c:v>40.98</c:v>
                </c:pt>
                <c:pt idx="23">
                  <c:v>41.25</c:v>
                </c:pt>
                <c:pt idx="24">
                  <c:v>40.71</c:v>
                </c:pt>
                <c:pt idx="25">
                  <c:v>40.659999999999997</c:v>
                </c:pt>
                <c:pt idx="26">
                  <c:v>40.5</c:v>
                </c:pt>
                <c:pt idx="27">
                  <c:v>40.5</c:v>
                </c:pt>
                <c:pt idx="28">
                  <c:v>40.46</c:v>
                </c:pt>
                <c:pt idx="29">
                  <c:v>40.450000000000003</c:v>
                </c:pt>
                <c:pt idx="30">
                  <c:v>40.39</c:v>
                </c:pt>
                <c:pt idx="31">
                  <c:v>40.39</c:v>
                </c:pt>
                <c:pt idx="32">
                  <c:v>40.43</c:v>
                </c:pt>
                <c:pt idx="33">
                  <c:v>40.409999999999997</c:v>
                </c:pt>
                <c:pt idx="34">
                  <c:v>40.44</c:v>
                </c:pt>
                <c:pt idx="35">
                  <c:v>40.4</c:v>
                </c:pt>
                <c:pt idx="36">
                  <c:v>40.4</c:v>
                </c:pt>
                <c:pt idx="37">
                  <c:v>40.409999999999997</c:v>
                </c:pt>
                <c:pt idx="38">
                  <c:v>40.39</c:v>
                </c:pt>
                <c:pt idx="39">
                  <c:v>40.33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EC-4259-8D19-67B7C35AAFE7}"/>
            </c:ext>
          </c:extLst>
        </c:ser>
        <c:ser>
          <c:idx val="1"/>
          <c:order val="1"/>
          <c:tx>
            <c:v>Unclipped, LR=0.25</c:v>
          </c:tx>
          <c:spPr>
            <a:ln w="190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xVal>
            <c:numRef>
              <c:f>Sheet11!$B$1:$B$40</c:f>
              <c:numCache>
                <c:formatCode>General</c:formatCode>
                <c:ptCount val="4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  <c:pt idx="33">
                  <c:v>825</c:v>
                </c:pt>
                <c:pt idx="34">
                  <c:v>850</c:v>
                </c:pt>
                <c:pt idx="35">
                  <c:v>875</c:v>
                </c:pt>
                <c:pt idx="36">
                  <c:v>900</c:v>
                </c:pt>
                <c:pt idx="37">
                  <c:v>925</c:v>
                </c:pt>
                <c:pt idx="38">
                  <c:v>950</c:v>
                </c:pt>
                <c:pt idx="39">
                  <c:v>975</c:v>
                </c:pt>
              </c:numCache>
            </c:numRef>
          </c:xVal>
          <c:yVal>
            <c:numRef>
              <c:f>Sheet11!$D$1:$D$40</c:f>
              <c:numCache>
                <c:formatCode>General</c:formatCode>
                <c:ptCount val="40"/>
                <c:pt idx="0">
                  <c:v>200</c:v>
                </c:pt>
                <c:pt idx="1">
                  <c:v>103.69</c:v>
                </c:pt>
                <c:pt idx="2">
                  <c:v>80.42</c:v>
                </c:pt>
                <c:pt idx="3">
                  <c:v>69.239999999999995</c:v>
                </c:pt>
                <c:pt idx="4">
                  <c:v>63.8</c:v>
                </c:pt>
                <c:pt idx="5">
                  <c:v>60.7</c:v>
                </c:pt>
                <c:pt idx="6">
                  <c:v>57.36</c:v>
                </c:pt>
                <c:pt idx="7">
                  <c:v>55.12</c:v>
                </c:pt>
                <c:pt idx="8">
                  <c:v>54.08</c:v>
                </c:pt>
                <c:pt idx="9">
                  <c:v>51.89</c:v>
                </c:pt>
                <c:pt idx="10">
                  <c:v>50.91</c:v>
                </c:pt>
                <c:pt idx="11">
                  <c:v>49.93</c:v>
                </c:pt>
                <c:pt idx="12">
                  <c:v>49.64</c:v>
                </c:pt>
                <c:pt idx="13">
                  <c:v>48.71</c:v>
                </c:pt>
                <c:pt idx="14">
                  <c:v>47.92</c:v>
                </c:pt>
                <c:pt idx="15">
                  <c:v>47.11</c:v>
                </c:pt>
                <c:pt idx="16">
                  <c:v>47.31</c:v>
                </c:pt>
                <c:pt idx="17">
                  <c:v>45.01</c:v>
                </c:pt>
                <c:pt idx="18">
                  <c:v>44.49</c:v>
                </c:pt>
                <c:pt idx="19">
                  <c:v>44.37</c:v>
                </c:pt>
                <c:pt idx="20">
                  <c:v>44.56</c:v>
                </c:pt>
                <c:pt idx="21">
                  <c:v>43.49</c:v>
                </c:pt>
                <c:pt idx="22">
                  <c:v>43.34</c:v>
                </c:pt>
                <c:pt idx="23">
                  <c:v>43.38</c:v>
                </c:pt>
                <c:pt idx="24">
                  <c:v>42.87</c:v>
                </c:pt>
                <c:pt idx="25">
                  <c:v>42.86</c:v>
                </c:pt>
                <c:pt idx="26">
                  <c:v>42.64</c:v>
                </c:pt>
                <c:pt idx="27">
                  <c:v>42.6</c:v>
                </c:pt>
                <c:pt idx="28">
                  <c:v>42.7</c:v>
                </c:pt>
                <c:pt idx="29">
                  <c:v>42.49</c:v>
                </c:pt>
                <c:pt idx="30">
                  <c:v>42.43</c:v>
                </c:pt>
                <c:pt idx="31">
                  <c:v>42.37</c:v>
                </c:pt>
                <c:pt idx="32">
                  <c:v>42.39</c:v>
                </c:pt>
                <c:pt idx="33">
                  <c:v>42.29</c:v>
                </c:pt>
                <c:pt idx="34">
                  <c:v>42.33</c:v>
                </c:pt>
                <c:pt idx="35">
                  <c:v>42.26</c:v>
                </c:pt>
                <c:pt idx="36">
                  <c:v>42.23</c:v>
                </c:pt>
                <c:pt idx="37">
                  <c:v>42.24</c:v>
                </c:pt>
                <c:pt idx="38">
                  <c:v>42.23</c:v>
                </c:pt>
                <c:pt idx="39">
                  <c:v>42.2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EC-4259-8D19-67B7C35A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073440"/>
        <c:axId val="241071480"/>
      </c:scatterChart>
      <c:valAx>
        <c:axId val="241073440"/>
        <c:scaling>
          <c:orientation val="minMax"/>
          <c:max val="80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Num Words</a:t>
                </a:r>
                <a:r>
                  <a:rPr lang="en-US" sz="1300" baseline="0">
                    <a:solidFill>
                      <a:schemeClr val="tx1"/>
                    </a:solidFill>
                  </a:rPr>
                  <a:t> Processed</a:t>
                </a:r>
                <a:endParaRPr lang="en-US" sz="13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&quot;M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71480"/>
        <c:crosses val="autoZero"/>
        <c:crossBetween val="midCat"/>
      </c:valAx>
      <c:valAx>
        <c:axId val="241071480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07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/>
                </a:solidFill>
              </a:rPr>
              <a:t>Sliding Window Smoothing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850877192982455"/>
          <c:y val="3.4464195398419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Validation Likelihood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Sheet9!$A$51:$A$500</c:f>
              <c:numCache>
                <c:formatCode>General</c:formatCode>
                <c:ptCount val="450"/>
                <c:pt idx="0">
                  <c:v>125</c:v>
                </c:pt>
                <c:pt idx="1">
                  <c:v>125.05500000000001</c:v>
                </c:pt>
                <c:pt idx="2">
                  <c:v>125.11000000000001</c:v>
                </c:pt>
                <c:pt idx="3">
                  <c:v>125.16500000000002</c:v>
                </c:pt>
                <c:pt idx="4">
                  <c:v>125.22000000000003</c:v>
                </c:pt>
                <c:pt idx="5">
                  <c:v>125.27500000000003</c:v>
                </c:pt>
                <c:pt idx="6">
                  <c:v>125.33000000000004</c:v>
                </c:pt>
                <c:pt idx="7">
                  <c:v>125.38500000000005</c:v>
                </c:pt>
                <c:pt idx="8">
                  <c:v>125.44000000000005</c:v>
                </c:pt>
                <c:pt idx="9">
                  <c:v>125.49500000000006</c:v>
                </c:pt>
                <c:pt idx="10">
                  <c:v>125.55000000000007</c:v>
                </c:pt>
                <c:pt idx="11">
                  <c:v>125.60500000000008</c:v>
                </c:pt>
                <c:pt idx="12">
                  <c:v>125.66000000000008</c:v>
                </c:pt>
                <c:pt idx="13">
                  <c:v>125.71500000000009</c:v>
                </c:pt>
                <c:pt idx="14">
                  <c:v>125.7700000000001</c:v>
                </c:pt>
                <c:pt idx="15">
                  <c:v>125.8250000000001</c:v>
                </c:pt>
                <c:pt idx="16">
                  <c:v>125.88000000000011</c:v>
                </c:pt>
                <c:pt idx="17">
                  <c:v>125.93500000000012</c:v>
                </c:pt>
                <c:pt idx="18">
                  <c:v>125.99000000000012</c:v>
                </c:pt>
                <c:pt idx="19">
                  <c:v>126.04500000000013</c:v>
                </c:pt>
                <c:pt idx="20">
                  <c:v>126.10000000000014</c:v>
                </c:pt>
                <c:pt idx="21">
                  <c:v>126.15500000000014</c:v>
                </c:pt>
                <c:pt idx="22">
                  <c:v>126.21000000000015</c:v>
                </c:pt>
                <c:pt idx="23">
                  <c:v>126.26500000000016</c:v>
                </c:pt>
                <c:pt idx="24">
                  <c:v>126.32000000000016</c:v>
                </c:pt>
                <c:pt idx="25">
                  <c:v>126.37500000000017</c:v>
                </c:pt>
                <c:pt idx="26">
                  <c:v>126.43000000000018</c:v>
                </c:pt>
                <c:pt idx="27">
                  <c:v>126.48500000000018</c:v>
                </c:pt>
                <c:pt idx="28">
                  <c:v>126.54000000000019</c:v>
                </c:pt>
                <c:pt idx="29">
                  <c:v>126.5950000000002</c:v>
                </c:pt>
                <c:pt idx="30">
                  <c:v>126.6500000000002</c:v>
                </c:pt>
                <c:pt idx="31">
                  <c:v>126.70500000000021</c:v>
                </c:pt>
                <c:pt idx="32">
                  <c:v>126.76000000000022</c:v>
                </c:pt>
                <c:pt idx="33">
                  <c:v>126.81500000000023</c:v>
                </c:pt>
                <c:pt idx="34">
                  <c:v>126.87000000000023</c:v>
                </c:pt>
                <c:pt idx="35">
                  <c:v>126.92500000000024</c:v>
                </c:pt>
                <c:pt idx="36">
                  <c:v>126.98000000000025</c:v>
                </c:pt>
                <c:pt idx="37">
                  <c:v>127.03500000000025</c:v>
                </c:pt>
                <c:pt idx="38">
                  <c:v>127.09000000000026</c:v>
                </c:pt>
                <c:pt idx="39">
                  <c:v>127.14500000000027</c:v>
                </c:pt>
                <c:pt idx="40">
                  <c:v>127.20000000000027</c:v>
                </c:pt>
                <c:pt idx="41">
                  <c:v>127.25500000000028</c:v>
                </c:pt>
                <c:pt idx="42">
                  <c:v>127.31000000000029</c:v>
                </c:pt>
                <c:pt idx="43">
                  <c:v>127.36500000000029</c:v>
                </c:pt>
                <c:pt idx="44">
                  <c:v>127.4200000000003</c:v>
                </c:pt>
                <c:pt idx="45">
                  <c:v>127.47500000000031</c:v>
                </c:pt>
                <c:pt idx="46">
                  <c:v>127.53000000000031</c:v>
                </c:pt>
                <c:pt idx="47">
                  <c:v>127.58500000000032</c:v>
                </c:pt>
                <c:pt idx="48">
                  <c:v>127.64000000000033</c:v>
                </c:pt>
                <c:pt idx="49">
                  <c:v>127.69500000000033</c:v>
                </c:pt>
                <c:pt idx="50">
                  <c:v>127.75000000000034</c:v>
                </c:pt>
                <c:pt idx="51">
                  <c:v>127.80500000000035</c:v>
                </c:pt>
                <c:pt idx="52">
                  <c:v>127.86000000000035</c:v>
                </c:pt>
                <c:pt idx="53">
                  <c:v>127.91500000000036</c:v>
                </c:pt>
                <c:pt idx="54">
                  <c:v>127.97000000000037</c:v>
                </c:pt>
                <c:pt idx="55">
                  <c:v>128.02500000000038</c:v>
                </c:pt>
                <c:pt idx="56">
                  <c:v>128.08000000000038</c:v>
                </c:pt>
                <c:pt idx="57">
                  <c:v>128.13500000000039</c:v>
                </c:pt>
                <c:pt idx="58">
                  <c:v>128.1900000000004</c:v>
                </c:pt>
                <c:pt idx="59">
                  <c:v>128.2450000000004</c:v>
                </c:pt>
                <c:pt idx="60">
                  <c:v>128.30000000000041</c:v>
                </c:pt>
                <c:pt idx="61">
                  <c:v>128.35500000000042</c:v>
                </c:pt>
                <c:pt idx="62">
                  <c:v>128.41000000000042</c:v>
                </c:pt>
                <c:pt idx="63">
                  <c:v>128.46500000000043</c:v>
                </c:pt>
                <c:pt idx="64">
                  <c:v>128.52000000000044</c:v>
                </c:pt>
                <c:pt idx="65">
                  <c:v>128.57500000000044</c:v>
                </c:pt>
                <c:pt idx="66">
                  <c:v>128.63000000000045</c:v>
                </c:pt>
                <c:pt idx="67">
                  <c:v>128.68500000000046</c:v>
                </c:pt>
                <c:pt idx="68">
                  <c:v>128.74000000000046</c:v>
                </c:pt>
                <c:pt idx="69">
                  <c:v>128.79500000000047</c:v>
                </c:pt>
                <c:pt idx="70">
                  <c:v>128.85000000000048</c:v>
                </c:pt>
                <c:pt idx="71">
                  <c:v>128.90500000000048</c:v>
                </c:pt>
                <c:pt idx="72">
                  <c:v>128.96000000000049</c:v>
                </c:pt>
                <c:pt idx="73">
                  <c:v>129.0150000000005</c:v>
                </c:pt>
                <c:pt idx="74">
                  <c:v>129.0700000000005</c:v>
                </c:pt>
                <c:pt idx="75">
                  <c:v>129.12500000000051</c:v>
                </c:pt>
                <c:pt idx="76">
                  <c:v>129.18000000000052</c:v>
                </c:pt>
                <c:pt idx="77">
                  <c:v>129.23500000000053</c:v>
                </c:pt>
                <c:pt idx="78">
                  <c:v>129.29000000000053</c:v>
                </c:pt>
                <c:pt idx="79">
                  <c:v>129.34500000000054</c:v>
                </c:pt>
                <c:pt idx="80">
                  <c:v>129.40000000000055</c:v>
                </c:pt>
                <c:pt idx="81">
                  <c:v>129.45500000000055</c:v>
                </c:pt>
                <c:pt idx="82">
                  <c:v>129.51000000000056</c:v>
                </c:pt>
                <c:pt idx="83">
                  <c:v>129.56500000000057</c:v>
                </c:pt>
                <c:pt idx="84">
                  <c:v>129.62000000000057</c:v>
                </c:pt>
                <c:pt idx="85">
                  <c:v>129.67500000000058</c:v>
                </c:pt>
                <c:pt idx="86">
                  <c:v>129.73000000000059</c:v>
                </c:pt>
                <c:pt idx="87">
                  <c:v>129.78500000000059</c:v>
                </c:pt>
                <c:pt idx="88">
                  <c:v>129.8400000000006</c:v>
                </c:pt>
                <c:pt idx="89">
                  <c:v>129.89500000000061</c:v>
                </c:pt>
                <c:pt idx="90">
                  <c:v>129.95000000000061</c:v>
                </c:pt>
                <c:pt idx="91">
                  <c:v>130.00500000000062</c:v>
                </c:pt>
                <c:pt idx="92">
                  <c:v>130.06000000000063</c:v>
                </c:pt>
                <c:pt idx="93">
                  <c:v>130.11500000000063</c:v>
                </c:pt>
                <c:pt idx="94">
                  <c:v>130.17000000000064</c:v>
                </c:pt>
                <c:pt idx="95">
                  <c:v>130.22500000000065</c:v>
                </c:pt>
                <c:pt idx="96">
                  <c:v>130.28000000000065</c:v>
                </c:pt>
                <c:pt idx="97">
                  <c:v>130.33500000000066</c:v>
                </c:pt>
                <c:pt idx="98">
                  <c:v>130.39000000000067</c:v>
                </c:pt>
                <c:pt idx="99">
                  <c:v>130.44500000000068</c:v>
                </c:pt>
                <c:pt idx="100">
                  <c:v>130.50000000000068</c:v>
                </c:pt>
                <c:pt idx="101">
                  <c:v>130.55500000000069</c:v>
                </c:pt>
                <c:pt idx="102">
                  <c:v>130.6100000000007</c:v>
                </c:pt>
                <c:pt idx="103">
                  <c:v>130.6650000000007</c:v>
                </c:pt>
                <c:pt idx="104">
                  <c:v>130.72000000000071</c:v>
                </c:pt>
                <c:pt idx="105">
                  <c:v>130.77500000000072</c:v>
                </c:pt>
                <c:pt idx="106">
                  <c:v>130.83000000000072</c:v>
                </c:pt>
                <c:pt idx="107">
                  <c:v>130.88500000000073</c:v>
                </c:pt>
                <c:pt idx="108">
                  <c:v>130.94000000000074</c:v>
                </c:pt>
                <c:pt idx="109">
                  <c:v>130.99500000000074</c:v>
                </c:pt>
                <c:pt idx="110">
                  <c:v>131.05000000000075</c:v>
                </c:pt>
                <c:pt idx="111">
                  <c:v>131.10500000000076</c:v>
                </c:pt>
                <c:pt idx="112">
                  <c:v>131.16000000000076</c:v>
                </c:pt>
                <c:pt idx="113">
                  <c:v>131.21500000000077</c:v>
                </c:pt>
                <c:pt idx="114">
                  <c:v>131.27000000000078</c:v>
                </c:pt>
                <c:pt idx="115">
                  <c:v>131.32500000000078</c:v>
                </c:pt>
                <c:pt idx="116">
                  <c:v>131.38000000000079</c:v>
                </c:pt>
                <c:pt idx="117">
                  <c:v>131.4350000000008</c:v>
                </c:pt>
                <c:pt idx="118">
                  <c:v>131.4900000000008</c:v>
                </c:pt>
                <c:pt idx="119">
                  <c:v>131.54500000000081</c:v>
                </c:pt>
                <c:pt idx="120">
                  <c:v>131.60000000000082</c:v>
                </c:pt>
                <c:pt idx="121">
                  <c:v>131.65500000000083</c:v>
                </c:pt>
                <c:pt idx="122">
                  <c:v>131.71000000000083</c:v>
                </c:pt>
                <c:pt idx="123">
                  <c:v>131.76500000000084</c:v>
                </c:pt>
                <c:pt idx="124">
                  <c:v>131.82000000000085</c:v>
                </c:pt>
                <c:pt idx="125">
                  <c:v>131.87500000000085</c:v>
                </c:pt>
                <c:pt idx="126">
                  <c:v>131.93000000000086</c:v>
                </c:pt>
                <c:pt idx="127">
                  <c:v>131.98500000000087</c:v>
                </c:pt>
                <c:pt idx="128">
                  <c:v>132.04000000000087</c:v>
                </c:pt>
                <c:pt idx="129">
                  <c:v>132.09500000000088</c:v>
                </c:pt>
                <c:pt idx="130">
                  <c:v>132.15000000000089</c:v>
                </c:pt>
                <c:pt idx="131">
                  <c:v>132.20500000000089</c:v>
                </c:pt>
                <c:pt idx="132">
                  <c:v>132.2600000000009</c:v>
                </c:pt>
                <c:pt idx="133">
                  <c:v>132.31500000000091</c:v>
                </c:pt>
                <c:pt idx="134">
                  <c:v>132.37000000000091</c:v>
                </c:pt>
                <c:pt idx="135">
                  <c:v>132.42500000000092</c:v>
                </c:pt>
                <c:pt idx="136">
                  <c:v>132.48000000000093</c:v>
                </c:pt>
                <c:pt idx="137">
                  <c:v>132.53500000000093</c:v>
                </c:pt>
                <c:pt idx="138">
                  <c:v>132.59000000000094</c:v>
                </c:pt>
                <c:pt idx="139">
                  <c:v>132.64500000000095</c:v>
                </c:pt>
                <c:pt idx="140">
                  <c:v>132.70000000000095</c:v>
                </c:pt>
                <c:pt idx="141">
                  <c:v>132.75500000000096</c:v>
                </c:pt>
                <c:pt idx="142">
                  <c:v>132.81000000000097</c:v>
                </c:pt>
                <c:pt idx="143">
                  <c:v>132.86500000000098</c:v>
                </c:pt>
                <c:pt idx="144">
                  <c:v>132.92000000000098</c:v>
                </c:pt>
                <c:pt idx="145">
                  <c:v>132.97500000000099</c:v>
                </c:pt>
                <c:pt idx="146">
                  <c:v>133.030000000001</c:v>
                </c:pt>
                <c:pt idx="147">
                  <c:v>133.085000000001</c:v>
                </c:pt>
                <c:pt idx="148">
                  <c:v>133.14000000000101</c:v>
                </c:pt>
                <c:pt idx="149">
                  <c:v>133.19500000000102</c:v>
                </c:pt>
                <c:pt idx="150">
                  <c:v>133.25000000000102</c:v>
                </c:pt>
                <c:pt idx="151">
                  <c:v>133.30500000000103</c:v>
                </c:pt>
                <c:pt idx="152">
                  <c:v>133.36000000000104</c:v>
                </c:pt>
                <c:pt idx="153">
                  <c:v>133.41500000000104</c:v>
                </c:pt>
                <c:pt idx="154">
                  <c:v>133.47000000000105</c:v>
                </c:pt>
                <c:pt idx="155">
                  <c:v>133.52500000000106</c:v>
                </c:pt>
                <c:pt idx="156">
                  <c:v>133.58000000000106</c:v>
                </c:pt>
                <c:pt idx="157">
                  <c:v>133.63500000000107</c:v>
                </c:pt>
                <c:pt idx="158">
                  <c:v>133.69000000000108</c:v>
                </c:pt>
                <c:pt idx="159">
                  <c:v>133.74500000000108</c:v>
                </c:pt>
                <c:pt idx="160">
                  <c:v>133.80000000000109</c:v>
                </c:pt>
                <c:pt idx="161">
                  <c:v>133.8550000000011</c:v>
                </c:pt>
                <c:pt idx="162">
                  <c:v>133.91000000000111</c:v>
                </c:pt>
                <c:pt idx="163">
                  <c:v>133.96500000000111</c:v>
                </c:pt>
                <c:pt idx="164">
                  <c:v>134.02000000000112</c:v>
                </c:pt>
                <c:pt idx="165">
                  <c:v>134.07500000000113</c:v>
                </c:pt>
                <c:pt idx="166">
                  <c:v>134.13000000000113</c:v>
                </c:pt>
                <c:pt idx="167">
                  <c:v>134.18500000000114</c:v>
                </c:pt>
                <c:pt idx="168">
                  <c:v>134.24000000000115</c:v>
                </c:pt>
                <c:pt idx="169">
                  <c:v>134.29500000000115</c:v>
                </c:pt>
                <c:pt idx="170">
                  <c:v>134.35000000000116</c:v>
                </c:pt>
                <c:pt idx="171">
                  <c:v>134.40500000000117</c:v>
                </c:pt>
                <c:pt idx="172">
                  <c:v>134.46000000000117</c:v>
                </c:pt>
                <c:pt idx="173">
                  <c:v>134.51500000000118</c:v>
                </c:pt>
                <c:pt idx="174">
                  <c:v>134.57000000000119</c:v>
                </c:pt>
                <c:pt idx="175">
                  <c:v>134.62500000000119</c:v>
                </c:pt>
                <c:pt idx="176">
                  <c:v>134.6800000000012</c:v>
                </c:pt>
                <c:pt idx="177">
                  <c:v>134.73500000000121</c:v>
                </c:pt>
                <c:pt idx="178">
                  <c:v>134.79000000000121</c:v>
                </c:pt>
                <c:pt idx="179">
                  <c:v>134.84500000000122</c:v>
                </c:pt>
                <c:pt idx="180">
                  <c:v>134.90000000000123</c:v>
                </c:pt>
                <c:pt idx="181">
                  <c:v>134.95500000000123</c:v>
                </c:pt>
                <c:pt idx="182">
                  <c:v>135.01000000000124</c:v>
                </c:pt>
                <c:pt idx="183">
                  <c:v>135.06500000000125</c:v>
                </c:pt>
                <c:pt idx="184">
                  <c:v>135.12000000000126</c:v>
                </c:pt>
                <c:pt idx="185">
                  <c:v>135.17500000000126</c:v>
                </c:pt>
                <c:pt idx="186">
                  <c:v>135.23000000000127</c:v>
                </c:pt>
                <c:pt idx="187">
                  <c:v>135.28500000000128</c:v>
                </c:pt>
                <c:pt idx="188">
                  <c:v>135.34000000000128</c:v>
                </c:pt>
                <c:pt idx="189">
                  <c:v>135.39500000000129</c:v>
                </c:pt>
                <c:pt idx="190">
                  <c:v>135.4500000000013</c:v>
                </c:pt>
                <c:pt idx="191">
                  <c:v>135.5050000000013</c:v>
                </c:pt>
                <c:pt idx="192">
                  <c:v>135.56000000000131</c:v>
                </c:pt>
                <c:pt idx="193">
                  <c:v>135.61500000000132</c:v>
                </c:pt>
                <c:pt idx="194">
                  <c:v>135.67000000000132</c:v>
                </c:pt>
                <c:pt idx="195">
                  <c:v>135.72500000000133</c:v>
                </c:pt>
                <c:pt idx="196">
                  <c:v>135.78000000000134</c:v>
                </c:pt>
                <c:pt idx="197">
                  <c:v>135.83500000000134</c:v>
                </c:pt>
                <c:pt idx="198">
                  <c:v>135.89000000000135</c:v>
                </c:pt>
                <c:pt idx="199">
                  <c:v>135.94500000000136</c:v>
                </c:pt>
                <c:pt idx="200">
                  <c:v>136.00000000000136</c:v>
                </c:pt>
                <c:pt idx="201">
                  <c:v>136.05500000000137</c:v>
                </c:pt>
                <c:pt idx="202">
                  <c:v>136.11000000000138</c:v>
                </c:pt>
                <c:pt idx="203">
                  <c:v>136.16500000000138</c:v>
                </c:pt>
                <c:pt idx="204">
                  <c:v>136.22000000000139</c:v>
                </c:pt>
                <c:pt idx="205">
                  <c:v>136.2750000000014</c:v>
                </c:pt>
                <c:pt idx="206">
                  <c:v>136.33000000000141</c:v>
                </c:pt>
                <c:pt idx="207">
                  <c:v>136.38500000000141</c:v>
                </c:pt>
                <c:pt idx="208">
                  <c:v>136.44000000000142</c:v>
                </c:pt>
                <c:pt idx="209">
                  <c:v>136.49500000000143</c:v>
                </c:pt>
                <c:pt idx="210">
                  <c:v>136.55000000000143</c:v>
                </c:pt>
                <c:pt idx="211">
                  <c:v>136.60500000000144</c:v>
                </c:pt>
                <c:pt idx="212">
                  <c:v>136.66000000000145</c:v>
                </c:pt>
                <c:pt idx="213">
                  <c:v>136.71500000000145</c:v>
                </c:pt>
                <c:pt idx="214">
                  <c:v>136.77000000000146</c:v>
                </c:pt>
                <c:pt idx="215">
                  <c:v>136.82500000000147</c:v>
                </c:pt>
                <c:pt idx="216">
                  <c:v>136.88000000000147</c:v>
                </c:pt>
                <c:pt idx="217">
                  <c:v>136.93500000000148</c:v>
                </c:pt>
                <c:pt idx="218">
                  <c:v>136.99000000000149</c:v>
                </c:pt>
                <c:pt idx="219">
                  <c:v>137.04500000000149</c:v>
                </c:pt>
                <c:pt idx="220">
                  <c:v>137.1000000000015</c:v>
                </c:pt>
                <c:pt idx="221">
                  <c:v>137.15500000000151</c:v>
                </c:pt>
                <c:pt idx="222">
                  <c:v>137.21000000000151</c:v>
                </c:pt>
                <c:pt idx="223">
                  <c:v>137.26500000000152</c:v>
                </c:pt>
                <c:pt idx="224">
                  <c:v>137.32000000000153</c:v>
                </c:pt>
                <c:pt idx="225">
                  <c:v>137.37500000000153</c:v>
                </c:pt>
                <c:pt idx="226">
                  <c:v>137.43000000000154</c:v>
                </c:pt>
                <c:pt idx="227">
                  <c:v>137.48500000000155</c:v>
                </c:pt>
                <c:pt idx="228">
                  <c:v>137.54000000000156</c:v>
                </c:pt>
                <c:pt idx="229">
                  <c:v>137.59500000000156</c:v>
                </c:pt>
                <c:pt idx="230">
                  <c:v>137.65000000000157</c:v>
                </c:pt>
                <c:pt idx="231">
                  <c:v>137.70500000000158</c:v>
                </c:pt>
                <c:pt idx="232">
                  <c:v>137.76000000000158</c:v>
                </c:pt>
                <c:pt idx="233">
                  <c:v>137.81500000000159</c:v>
                </c:pt>
                <c:pt idx="234">
                  <c:v>137.8700000000016</c:v>
                </c:pt>
                <c:pt idx="235">
                  <c:v>137.9250000000016</c:v>
                </c:pt>
                <c:pt idx="236">
                  <c:v>137.98000000000161</c:v>
                </c:pt>
                <c:pt idx="237">
                  <c:v>138.03500000000162</c:v>
                </c:pt>
                <c:pt idx="238">
                  <c:v>138.09000000000162</c:v>
                </c:pt>
                <c:pt idx="239">
                  <c:v>138.14500000000163</c:v>
                </c:pt>
                <c:pt idx="240">
                  <c:v>138.20000000000164</c:v>
                </c:pt>
                <c:pt idx="241">
                  <c:v>138.25500000000164</c:v>
                </c:pt>
                <c:pt idx="242">
                  <c:v>138.31000000000165</c:v>
                </c:pt>
                <c:pt idx="243">
                  <c:v>138.36500000000166</c:v>
                </c:pt>
                <c:pt idx="244">
                  <c:v>138.42000000000166</c:v>
                </c:pt>
                <c:pt idx="245">
                  <c:v>138.47500000000167</c:v>
                </c:pt>
                <c:pt idx="246">
                  <c:v>138.53000000000168</c:v>
                </c:pt>
                <c:pt idx="247">
                  <c:v>138.58500000000168</c:v>
                </c:pt>
                <c:pt idx="248">
                  <c:v>138.64000000000169</c:v>
                </c:pt>
                <c:pt idx="249">
                  <c:v>138.6950000000017</c:v>
                </c:pt>
                <c:pt idx="250">
                  <c:v>138.75000000000171</c:v>
                </c:pt>
                <c:pt idx="251">
                  <c:v>138.80500000000171</c:v>
                </c:pt>
                <c:pt idx="252">
                  <c:v>138.86000000000172</c:v>
                </c:pt>
                <c:pt idx="253">
                  <c:v>138.91500000000173</c:v>
                </c:pt>
                <c:pt idx="254">
                  <c:v>138.97000000000173</c:v>
                </c:pt>
                <c:pt idx="255">
                  <c:v>139.02500000000174</c:v>
                </c:pt>
                <c:pt idx="256">
                  <c:v>139.08000000000175</c:v>
                </c:pt>
                <c:pt idx="257">
                  <c:v>139.13500000000175</c:v>
                </c:pt>
                <c:pt idx="258">
                  <c:v>139.19000000000176</c:v>
                </c:pt>
                <c:pt idx="259">
                  <c:v>139.24500000000177</c:v>
                </c:pt>
                <c:pt idx="260">
                  <c:v>139.30000000000177</c:v>
                </c:pt>
                <c:pt idx="261">
                  <c:v>139.35500000000178</c:v>
                </c:pt>
                <c:pt idx="262">
                  <c:v>139.41000000000179</c:v>
                </c:pt>
                <c:pt idx="263">
                  <c:v>139.46500000000179</c:v>
                </c:pt>
                <c:pt idx="264">
                  <c:v>139.5200000000018</c:v>
                </c:pt>
                <c:pt idx="265">
                  <c:v>139.57500000000181</c:v>
                </c:pt>
                <c:pt idx="266">
                  <c:v>139.63000000000181</c:v>
                </c:pt>
                <c:pt idx="267">
                  <c:v>139.68500000000182</c:v>
                </c:pt>
                <c:pt idx="268">
                  <c:v>139.74000000000183</c:v>
                </c:pt>
                <c:pt idx="269">
                  <c:v>139.79500000000183</c:v>
                </c:pt>
                <c:pt idx="270">
                  <c:v>139.85000000000184</c:v>
                </c:pt>
                <c:pt idx="271">
                  <c:v>139.90500000000185</c:v>
                </c:pt>
                <c:pt idx="272">
                  <c:v>139.96000000000186</c:v>
                </c:pt>
                <c:pt idx="273">
                  <c:v>140.01500000000186</c:v>
                </c:pt>
                <c:pt idx="274">
                  <c:v>140.07000000000187</c:v>
                </c:pt>
                <c:pt idx="275">
                  <c:v>140.12500000000188</c:v>
                </c:pt>
                <c:pt idx="276">
                  <c:v>140.18000000000188</c:v>
                </c:pt>
                <c:pt idx="277">
                  <c:v>140.23500000000189</c:v>
                </c:pt>
                <c:pt idx="278">
                  <c:v>140.2900000000019</c:v>
                </c:pt>
                <c:pt idx="279">
                  <c:v>140.3450000000019</c:v>
                </c:pt>
                <c:pt idx="280">
                  <c:v>140.40000000000191</c:v>
                </c:pt>
                <c:pt idx="281">
                  <c:v>140.45500000000192</c:v>
                </c:pt>
                <c:pt idx="282">
                  <c:v>140.51000000000192</c:v>
                </c:pt>
                <c:pt idx="283">
                  <c:v>140.56500000000193</c:v>
                </c:pt>
                <c:pt idx="284">
                  <c:v>140.62000000000194</c:v>
                </c:pt>
                <c:pt idx="285">
                  <c:v>140.67500000000194</c:v>
                </c:pt>
                <c:pt idx="286">
                  <c:v>140.73000000000195</c:v>
                </c:pt>
                <c:pt idx="287">
                  <c:v>140.78500000000196</c:v>
                </c:pt>
                <c:pt idx="288">
                  <c:v>140.84000000000196</c:v>
                </c:pt>
                <c:pt idx="289">
                  <c:v>140.89500000000197</c:v>
                </c:pt>
                <c:pt idx="290">
                  <c:v>140.95000000000198</c:v>
                </c:pt>
                <c:pt idx="291">
                  <c:v>141.00500000000198</c:v>
                </c:pt>
                <c:pt idx="292">
                  <c:v>141.06000000000199</c:v>
                </c:pt>
                <c:pt idx="293">
                  <c:v>141.115000000002</c:v>
                </c:pt>
                <c:pt idx="294">
                  <c:v>141.17000000000201</c:v>
                </c:pt>
                <c:pt idx="295">
                  <c:v>141.22500000000201</c:v>
                </c:pt>
                <c:pt idx="296">
                  <c:v>141.28000000000202</c:v>
                </c:pt>
                <c:pt idx="297">
                  <c:v>141.33500000000203</c:v>
                </c:pt>
                <c:pt idx="298">
                  <c:v>141.39000000000203</c:v>
                </c:pt>
                <c:pt idx="299">
                  <c:v>141.44500000000204</c:v>
                </c:pt>
                <c:pt idx="300">
                  <c:v>141.50000000000205</c:v>
                </c:pt>
                <c:pt idx="301">
                  <c:v>141.55500000000205</c:v>
                </c:pt>
                <c:pt idx="302">
                  <c:v>141.61000000000206</c:v>
                </c:pt>
                <c:pt idx="303">
                  <c:v>141.66500000000207</c:v>
                </c:pt>
                <c:pt idx="304">
                  <c:v>141.72000000000207</c:v>
                </c:pt>
                <c:pt idx="305">
                  <c:v>141.77500000000208</c:v>
                </c:pt>
                <c:pt idx="306">
                  <c:v>141.83000000000209</c:v>
                </c:pt>
                <c:pt idx="307">
                  <c:v>141.88500000000209</c:v>
                </c:pt>
                <c:pt idx="308">
                  <c:v>141.9400000000021</c:v>
                </c:pt>
                <c:pt idx="309">
                  <c:v>141.99500000000211</c:v>
                </c:pt>
                <c:pt idx="310">
                  <c:v>142.05000000000211</c:v>
                </c:pt>
                <c:pt idx="311">
                  <c:v>142.10500000000212</c:v>
                </c:pt>
                <c:pt idx="312">
                  <c:v>142.16000000000213</c:v>
                </c:pt>
                <c:pt idx="313">
                  <c:v>142.21500000000214</c:v>
                </c:pt>
                <c:pt idx="314">
                  <c:v>142.27000000000214</c:v>
                </c:pt>
                <c:pt idx="315">
                  <c:v>142.32500000000215</c:v>
                </c:pt>
                <c:pt idx="316">
                  <c:v>142.38000000000216</c:v>
                </c:pt>
                <c:pt idx="317">
                  <c:v>142.43500000000216</c:v>
                </c:pt>
                <c:pt idx="318">
                  <c:v>142.49000000000217</c:v>
                </c:pt>
                <c:pt idx="319">
                  <c:v>142.54500000000218</c:v>
                </c:pt>
                <c:pt idx="320">
                  <c:v>142.60000000000218</c:v>
                </c:pt>
                <c:pt idx="321">
                  <c:v>142.65500000000219</c:v>
                </c:pt>
                <c:pt idx="322">
                  <c:v>142.7100000000022</c:v>
                </c:pt>
                <c:pt idx="323">
                  <c:v>142.7650000000022</c:v>
                </c:pt>
                <c:pt idx="324">
                  <c:v>142.82000000000221</c:v>
                </c:pt>
                <c:pt idx="325">
                  <c:v>142.87500000000222</c:v>
                </c:pt>
                <c:pt idx="326">
                  <c:v>142.93000000000222</c:v>
                </c:pt>
                <c:pt idx="327">
                  <c:v>142.98500000000223</c:v>
                </c:pt>
                <c:pt idx="328">
                  <c:v>143.04000000000224</c:v>
                </c:pt>
                <c:pt idx="329">
                  <c:v>143.09500000000224</c:v>
                </c:pt>
                <c:pt idx="330">
                  <c:v>143.15000000000225</c:v>
                </c:pt>
                <c:pt idx="331">
                  <c:v>143.20500000000226</c:v>
                </c:pt>
                <c:pt idx="332">
                  <c:v>143.26000000000226</c:v>
                </c:pt>
                <c:pt idx="333">
                  <c:v>143.31500000000227</c:v>
                </c:pt>
                <c:pt idx="334">
                  <c:v>143.37000000000228</c:v>
                </c:pt>
                <c:pt idx="335">
                  <c:v>143.42500000000229</c:v>
                </c:pt>
                <c:pt idx="336">
                  <c:v>143.48000000000229</c:v>
                </c:pt>
                <c:pt idx="337">
                  <c:v>143.5350000000023</c:v>
                </c:pt>
                <c:pt idx="338">
                  <c:v>143.59000000000231</c:v>
                </c:pt>
                <c:pt idx="339">
                  <c:v>143.64500000000231</c:v>
                </c:pt>
                <c:pt idx="340">
                  <c:v>143.70000000000232</c:v>
                </c:pt>
                <c:pt idx="341">
                  <c:v>143.75500000000233</c:v>
                </c:pt>
                <c:pt idx="342">
                  <c:v>143.81000000000233</c:v>
                </c:pt>
                <c:pt idx="343">
                  <c:v>143.86500000000234</c:v>
                </c:pt>
                <c:pt idx="344">
                  <c:v>143.92000000000235</c:v>
                </c:pt>
                <c:pt idx="345">
                  <c:v>143.97500000000235</c:v>
                </c:pt>
                <c:pt idx="346">
                  <c:v>144.03000000000236</c:v>
                </c:pt>
                <c:pt idx="347">
                  <c:v>144.08500000000237</c:v>
                </c:pt>
                <c:pt idx="348">
                  <c:v>144.14000000000237</c:v>
                </c:pt>
                <c:pt idx="349">
                  <c:v>144.19500000000238</c:v>
                </c:pt>
                <c:pt idx="350">
                  <c:v>144.25000000000239</c:v>
                </c:pt>
                <c:pt idx="351">
                  <c:v>144.30500000000239</c:v>
                </c:pt>
                <c:pt idx="352">
                  <c:v>144.3600000000024</c:v>
                </c:pt>
                <c:pt idx="353">
                  <c:v>144.41500000000241</c:v>
                </c:pt>
                <c:pt idx="354">
                  <c:v>144.47000000000241</c:v>
                </c:pt>
                <c:pt idx="355">
                  <c:v>144.52500000000242</c:v>
                </c:pt>
                <c:pt idx="356">
                  <c:v>144.58000000000243</c:v>
                </c:pt>
                <c:pt idx="357">
                  <c:v>144.63500000000244</c:v>
                </c:pt>
                <c:pt idx="358">
                  <c:v>144.69000000000244</c:v>
                </c:pt>
                <c:pt idx="359">
                  <c:v>144.74500000000245</c:v>
                </c:pt>
                <c:pt idx="360">
                  <c:v>144.80000000000246</c:v>
                </c:pt>
                <c:pt idx="361">
                  <c:v>144.85500000000246</c:v>
                </c:pt>
                <c:pt idx="362">
                  <c:v>144.91000000000247</c:v>
                </c:pt>
                <c:pt idx="363">
                  <c:v>144.96500000000248</c:v>
                </c:pt>
                <c:pt idx="364">
                  <c:v>145.02000000000248</c:v>
                </c:pt>
                <c:pt idx="365">
                  <c:v>145.07500000000249</c:v>
                </c:pt>
                <c:pt idx="366">
                  <c:v>145.1300000000025</c:v>
                </c:pt>
                <c:pt idx="367">
                  <c:v>145.1850000000025</c:v>
                </c:pt>
                <c:pt idx="368">
                  <c:v>145.24000000000251</c:v>
                </c:pt>
                <c:pt idx="369">
                  <c:v>145.29500000000252</c:v>
                </c:pt>
                <c:pt idx="370">
                  <c:v>145.35000000000252</c:v>
                </c:pt>
                <c:pt idx="371">
                  <c:v>145.40500000000253</c:v>
                </c:pt>
                <c:pt idx="372">
                  <c:v>145.46000000000254</c:v>
                </c:pt>
                <c:pt idx="373">
                  <c:v>145.51500000000254</c:v>
                </c:pt>
                <c:pt idx="374">
                  <c:v>145.57000000000255</c:v>
                </c:pt>
                <c:pt idx="375">
                  <c:v>145.62500000000256</c:v>
                </c:pt>
                <c:pt idx="376">
                  <c:v>145.68000000000256</c:v>
                </c:pt>
                <c:pt idx="377">
                  <c:v>145.73500000000257</c:v>
                </c:pt>
                <c:pt idx="378">
                  <c:v>145.79000000000258</c:v>
                </c:pt>
                <c:pt idx="379">
                  <c:v>145.84500000000259</c:v>
                </c:pt>
                <c:pt idx="380">
                  <c:v>145.90000000000259</c:v>
                </c:pt>
                <c:pt idx="381">
                  <c:v>145.9550000000026</c:v>
                </c:pt>
                <c:pt idx="382">
                  <c:v>146.01000000000261</c:v>
                </c:pt>
                <c:pt idx="383">
                  <c:v>146.06500000000261</c:v>
                </c:pt>
                <c:pt idx="384">
                  <c:v>146.12000000000262</c:v>
                </c:pt>
                <c:pt idx="385">
                  <c:v>146.17500000000263</c:v>
                </c:pt>
                <c:pt idx="386">
                  <c:v>146.23000000000263</c:v>
                </c:pt>
                <c:pt idx="387">
                  <c:v>146.28500000000264</c:v>
                </c:pt>
                <c:pt idx="388">
                  <c:v>146.34000000000265</c:v>
                </c:pt>
                <c:pt idx="389">
                  <c:v>146.39500000000265</c:v>
                </c:pt>
                <c:pt idx="390">
                  <c:v>146.45000000000266</c:v>
                </c:pt>
                <c:pt idx="391">
                  <c:v>146.50500000000267</c:v>
                </c:pt>
                <c:pt idx="392">
                  <c:v>146.56000000000267</c:v>
                </c:pt>
                <c:pt idx="393">
                  <c:v>146.61500000000268</c:v>
                </c:pt>
                <c:pt idx="394">
                  <c:v>146.67000000000269</c:v>
                </c:pt>
                <c:pt idx="395">
                  <c:v>146.72500000000269</c:v>
                </c:pt>
                <c:pt idx="396">
                  <c:v>146.7800000000027</c:v>
                </c:pt>
                <c:pt idx="397">
                  <c:v>146.83500000000271</c:v>
                </c:pt>
                <c:pt idx="398">
                  <c:v>146.89000000000271</c:v>
                </c:pt>
                <c:pt idx="399">
                  <c:v>146.94500000000272</c:v>
                </c:pt>
                <c:pt idx="400">
                  <c:v>147.00000000000273</c:v>
                </c:pt>
                <c:pt idx="401">
                  <c:v>147.05500000000274</c:v>
                </c:pt>
                <c:pt idx="402">
                  <c:v>147.11000000000274</c:v>
                </c:pt>
                <c:pt idx="403">
                  <c:v>147.16500000000275</c:v>
                </c:pt>
                <c:pt idx="404">
                  <c:v>147.22000000000276</c:v>
                </c:pt>
                <c:pt idx="405">
                  <c:v>147.27500000000276</c:v>
                </c:pt>
                <c:pt idx="406">
                  <c:v>147.33000000000277</c:v>
                </c:pt>
                <c:pt idx="407">
                  <c:v>147.38500000000278</c:v>
                </c:pt>
                <c:pt idx="408">
                  <c:v>147.44000000000278</c:v>
                </c:pt>
                <c:pt idx="409">
                  <c:v>147.49500000000279</c:v>
                </c:pt>
                <c:pt idx="410">
                  <c:v>147.5500000000028</c:v>
                </c:pt>
                <c:pt idx="411">
                  <c:v>147.6050000000028</c:v>
                </c:pt>
                <c:pt idx="412">
                  <c:v>147.66000000000281</c:v>
                </c:pt>
                <c:pt idx="413">
                  <c:v>147.71500000000282</c:v>
                </c:pt>
                <c:pt idx="414">
                  <c:v>147.77000000000282</c:v>
                </c:pt>
                <c:pt idx="415">
                  <c:v>147.82500000000283</c:v>
                </c:pt>
                <c:pt idx="416">
                  <c:v>147.88000000000284</c:v>
                </c:pt>
                <c:pt idx="417">
                  <c:v>147.93500000000284</c:v>
                </c:pt>
                <c:pt idx="418">
                  <c:v>147.99000000000285</c:v>
                </c:pt>
                <c:pt idx="419">
                  <c:v>148.04500000000286</c:v>
                </c:pt>
                <c:pt idx="420">
                  <c:v>148.10000000000286</c:v>
                </c:pt>
                <c:pt idx="421">
                  <c:v>148.15500000000287</c:v>
                </c:pt>
                <c:pt idx="422">
                  <c:v>148.21000000000288</c:v>
                </c:pt>
                <c:pt idx="423">
                  <c:v>148.26500000000289</c:v>
                </c:pt>
                <c:pt idx="424">
                  <c:v>148.32000000000289</c:v>
                </c:pt>
                <c:pt idx="425">
                  <c:v>148.3750000000029</c:v>
                </c:pt>
                <c:pt idx="426">
                  <c:v>148.43000000000291</c:v>
                </c:pt>
                <c:pt idx="427">
                  <c:v>148.48500000000291</c:v>
                </c:pt>
                <c:pt idx="428">
                  <c:v>148.54000000000292</c:v>
                </c:pt>
                <c:pt idx="429">
                  <c:v>148.59500000000293</c:v>
                </c:pt>
                <c:pt idx="430">
                  <c:v>148.65000000000293</c:v>
                </c:pt>
                <c:pt idx="431">
                  <c:v>148.70500000000294</c:v>
                </c:pt>
                <c:pt idx="432">
                  <c:v>148.76000000000295</c:v>
                </c:pt>
                <c:pt idx="433">
                  <c:v>148.81500000000295</c:v>
                </c:pt>
                <c:pt idx="434">
                  <c:v>148.87000000000296</c:v>
                </c:pt>
                <c:pt idx="435">
                  <c:v>148.92500000000297</c:v>
                </c:pt>
                <c:pt idx="436">
                  <c:v>148.98000000000297</c:v>
                </c:pt>
                <c:pt idx="437">
                  <c:v>149.03500000000298</c:v>
                </c:pt>
                <c:pt idx="438">
                  <c:v>149.09000000000299</c:v>
                </c:pt>
                <c:pt idx="439">
                  <c:v>149.14500000000299</c:v>
                </c:pt>
                <c:pt idx="440">
                  <c:v>149.200000000003</c:v>
                </c:pt>
                <c:pt idx="441">
                  <c:v>149.25500000000301</c:v>
                </c:pt>
                <c:pt idx="442">
                  <c:v>149.31000000000301</c:v>
                </c:pt>
                <c:pt idx="443">
                  <c:v>149.36500000000302</c:v>
                </c:pt>
                <c:pt idx="444">
                  <c:v>149.42000000000303</c:v>
                </c:pt>
                <c:pt idx="445">
                  <c:v>149.47500000000304</c:v>
                </c:pt>
                <c:pt idx="446">
                  <c:v>149.53000000000304</c:v>
                </c:pt>
                <c:pt idx="447">
                  <c:v>149.58500000000305</c:v>
                </c:pt>
                <c:pt idx="448">
                  <c:v>149.64000000000306</c:v>
                </c:pt>
                <c:pt idx="449">
                  <c:v>149.69500000000306</c:v>
                </c:pt>
              </c:numCache>
            </c:numRef>
          </c:xVal>
          <c:yVal>
            <c:numRef>
              <c:f>Sheet9!$B$51:$B$500</c:f>
              <c:numCache>
                <c:formatCode>General</c:formatCode>
                <c:ptCount val="450"/>
                <c:pt idx="0">
                  <c:v>4.0597531174524812</c:v>
                </c:pt>
                <c:pt idx="1">
                  <c:v>4.2756934238792645</c:v>
                </c:pt>
                <c:pt idx="2">
                  <c:v>4.0441033457853539</c:v>
                </c:pt>
                <c:pt idx="3">
                  <c:v>4.0693685761519234</c:v>
                </c:pt>
                <c:pt idx="4">
                  <c:v>4.0435774451684479</c:v>
                </c:pt>
                <c:pt idx="5">
                  <c:v>4.0246371497972806</c:v>
                </c:pt>
                <c:pt idx="6">
                  <c:v>4.0267792427263345</c:v>
                </c:pt>
                <c:pt idx="7">
                  <c:v>4.1134933810608612</c:v>
                </c:pt>
                <c:pt idx="8">
                  <c:v>4.1185492509189183</c:v>
                </c:pt>
                <c:pt idx="9">
                  <c:v>4.0476022996699692</c:v>
                </c:pt>
                <c:pt idx="10">
                  <c:v>4.0734613513056761</c:v>
                </c:pt>
                <c:pt idx="11">
                  <c:v>4.0956770074558797</c:v>
                </c:pt>
                <c:pt idx="12">
                  <c:v>4.0600981234935096</c:v>
                </c:pt>
                <c:pt idx="13">
                  <c:v>4.0351252025621296</c:v>
                </c:pt>
                <c:pt idx="14">
                  <c:v>4.1719226968674752</c:v>
                </c:pt>
                <c:pt idx="15">
                  <c:v>4.0960098415411617</c:v>
                </c:pt>
                <c:pt idx="16">
                  <c:v>4.0925095462763714</c:v>
                </c:pt>
                <c:pt idx="17">
                  <c:v>4.0657736052340647</c:v>
                </c:pt>
                <c:pt idx="18">
                  <c:v>4.0488240469202914</c:v>
                </c:pt>
                <c:pt idx="19">
                  <c:v>4.0531752851840297</c:v>
                </c:pt>
                <c:pt idx="20">
                  <c:v>4.0383031713384758</c:v>
                </c:pt>
                <c:pt idx="21">
                  <c:v>4.0894995105589009</c:v>
                </c:pt>
                <c:pt idx="22">
                  <c:v>4.0312272529066222</c:v>
                </c:pt>
                <c:pt idx="23">
                  <c:v>4.0453293727363713</c:v>
                </c:pt>
                <c:pt idx="24">
                  <c:v>4.0205186015814451</c:v>
                </c:pt>
                <c:pt idx="25">
                  <c:v>4.5793394259535702</c:v>
                </c:pt>
                <c:pt idx="26">
                  <c:v>4.0523065508752021</c:v>
                </c:pt>
                <c:pt idx="27">
                  <c:v>4.1496215777119403</c:v>
                </c:pt>
                <c:pt idx="28">
                  <c:v>4.0873199472851365</c:v>
                </c:pt>
                <c:pt idx="29">
                  <c:v>4.0374214148224796</c:v>
                </c:pt>
                <c:pt idx="30">
                  <c:v>4.0232065343887609</c:v>
                </c:pt>
                <c:pt idx="31">
                  <c:v>4.0633697579226702</c:v>
                </c:pt>
                <c:pt idx="32">
                  <c:v>4.0681716879180776</c:v>
                </c:pt>
                <c:pt idx="33">
                  <c:v>4.5553494910041357</c:v>
                </c:pt>
                <c:pt idx="34">
                  <c:v>4.1615358117624242</c:v>
                </c:pt>
                <c:pt idx="35">
                  <c:v>4.6908890613906289</c:v>
                </c:pt>
                <c:pt idx="36">
                  <c:v>4.0998294924526704</c:v>
                </c:pt>
                <c:pt idx="37">
                  <c:v>4.0185428488058186</c:v>
                </c:pt>
                <c:pt idx="38">
                  <c:v>4.0381268822238718</c:v>
                </c:pt>
                <c:pt idx="39">
                  <c:v>4.0472529546882505</c:v>
                </c:pt>
                <c:pt idx="40">
                  <c:v>4.0379505620259364</c:v>
                </c:pt>
                <c:pt idx="41">
                  <c:v>4.0783845426433709</c:v>
                </c:pt>
                <c:pt idx="42">
                  <c:v>4.0383031713384758</c:v>
                </c:pt>
                <c:pt idx="43">
                  <c:v>4.0171034818786531</c:v>
                </c:pt>
                <c:pt idx="44">
                  <c:v>4.018902367055242</c:v>
                </c:pt>
                <c:pt idx="45">
                  <c:v>4.0235643801610532</c:v>
                </c:pt>
                <c:pt idx="46">
                  <c:v>4.0224904584541168</c:v>
                </c:pt>
                <c:pt idx="47">
                  <c:v>4.0581991155857473</c:v>
                </c:pt>
                <c:pt idx="48">
                  <c:v>4.7629428698606331</c:v>
                </c:pt>
                <c:pt idx="49">
                  <c:v>4.0393602538893409</c:v>
                </c:pt>
                <c:pt idx="50">
                  <c:v>4.0215946418574369</c:v>
                </c:pt>
                <c:pt idx="51">
                  <c:v>4.022311359322269</c:v>
                </c:pt>
                <c:pt idx="52">
                  <c:v>4.0645724038884303</c:v>
                </c:pt>
                <c:pt idx="53">
                  <c:v>4.0178234243143578</c:v>
                </c:pt>
                <c:pt idx="54">
                  <c:v>4.0383031713384758</c:v>
                </c:pt>
                <c:pt idx="55">
                  <c:v>4.0821032757997466</c:v>
                </c:pt>
                <c:pt idx="56">
                  <c:v>4.2833106617347241</c:v>
                </c:pt>
                <c:pt idx="57">
                  <c:v>4.0303392322461882</c:v>
                </c:pt>
                <c:pt idx="58">
                  <c:v>4.0552571735140539</c:v>
                </c:pt>
                <c:pt idx="59">
                  <c:v>4.0194414021954161</c:v>
                </c:pt>
                <c:pt idx="60">
                  <c:v>4.0210567664522685</c:v>
                </c:pt>
                <c:pt idx="61">
                  <c:v>4.0402403032288996</c:v>
                </c:pt>
                <c:pt idx="62">
                  <c:v>4.0185428488058186</c:v>
                </c:pt>
                <c:pt idx="63">
                  <c:v>4.0514370612108239</c:v>
                </c:pt>
                <c:pt idx="64">
                  <c:v>4.0296282475024094</c:v>
                </c:pt>
                <c:pt idx="65">
                  <c:v>4.0427003290697625</c:v>
                </c:pt>
                <c:pt idx="66">
                  <c:v>4.1489905633354258</c:v>
                </c:pt>
                <c:pt idx="67">
                  <c:v>4.0453293727363713</c:v>
                </c:pt>
                <c:pt idx="68">
                  <c:v>4.0465538983857519</c:v>
                </c:pt>
                <c:pt idx="69">
                  <c:v>4.0183630411994722</c:v>
                </c:pt>
                <c:pt idx="70">
                  <c:v>4.0456793902408199</c:v>
                </c:pt>
                <c:pt idx="71">
                  <c:v>4.0273140497628805</c:v>
                </c:pt>
                <c:pt idx="72">
                  <c:v>4.0379505620259364</c:v>
                </c:pt>
                <c:pt idx="73">
                  <c:v>4.0419980818498917</c:v>
                </c:pt>
                <c:pt idx="74">
                  <c:v>4.0822719809878318</c:v>
                </c:pt>
                <c:pt idx="75">
                  <c:v>4.0266009101355813</c:v>
                </c:pt>
                <c:pt idx="76">
                  <c:v>4.093177214470094</c:v>
                </c:pt>
                <c:pt idx="77">
                  <c:v>4.0607877786932578</c:v>
                </c:pt>
                <c:pt idx="78">
                  <c:v>4.0592353851085328</c:v>
                </c:pt>
                <c:pt idx="79">
                  <c:v>4.023385473281607</c:v>
                </c:pt>
                <c:pt idx="80">
                  <c:v>4.0201596640327244</c:v>
                </c:pt>
                <c:pt idx="81">
                  <c:v>4.2356994381033033</c:v>
                </c:pt>
                <c:pt idx="82">
                  <c:v>4.0249944840873075</c:v>
                </c:pt>
                <c:pt idx="83">
                  <c:v>4.0292725654783856</c:v>
                </c:pt>
                <c:pt idx="84">
                  <c:v>4.6096600912609436</c:v>
                </c:pt>
                <c:pt idx="85">
                  <c:v>4.7033852334850463</c:v>
                </c:pt>
                <c:pt idx="86">
                  <c:v>4.0310497118497866</c:v>
                </c:pt>
                <c:pt idx="87">
                  <c:v>4.0253516907351496</c:v>
                </c:pt>
                <c:pt idx="88">
                  <c:v>4.040767961318708</c:v>
                </c:pt>
                <c:pt idx="89">
                  <c:v>4.0226695255152096</c:v>
                </c:pt>
                <c:pt idx="90">
                  <c:v>4.0201596640327244</c:v>
                </c:pt>
                <c:pt idx="91">
                  <c:v>4.0142185177428162</c:v>
                </c:pt>
                <c:pt idx="92">
                  <c:v>4.0221322281081759</c:v>
                </c:pt>
                <c:pt idx="93">
                  <c:v>4.0143990720450127</c:v>
                </c:pt>
                <c:pt idx="94">
                  <c:v>4.5878205476529788</c:v>
                </c:pt>
                <c:pt idx="95">
                  <c:v>4.0248158329032684</c:v>
                </c:pt>
                <c:pt idx="96">
                  <c:v>4.0206980220538018</c:v>
                </c:pt>
                <c:pt idx="97">
                  <c:v>4.1183865567023386</c:v>
                </c:pt>
                <c:pt idx="98">
                  <c:v>4.0411195787625562</c:v>
                </c:pt>
                <c:pt idx="99">
                  <c:v>4.1130027440406343</c:v>
                </c:pt>
                <c:pt idx="100">
                  <c:v>4.0453293727363713</c:v>
                </c:pt>
                <c:pt idx="101">
                  <c:v>4.0829465172697317</c:v>
                </c:pt>
                <c:pt idx="102">
                  <c:v>4.0619935320044416</c:v>
                </c:pt>
                <c:pt idx="103">
                  <c:v>4.0736315206245592</c:v>
                </c:pt>
                <c:pt idx="104">
                  <c:v>4.032114485685967</c:v>
                </c:pt>
                <c:pt idx="105">
                  <c:v>4.0402403032288996</c:v>
                </c:pt>
                <c:pt idx="106">
                  <c:v>4.1750024652395554</c:v>
                </c:pt>
                <c:pt idx="107">
                  <c:v>4.1164321586861057</c:v>
                </c:pt>
                <c:pt idx="108">
                  <c:v>4.0338865931849863</c:v>
                </c:pt>
                <c:pt idx="109">
                  <c:v>4.0599256353516413</c:v>
                </c:pt>
                <c:pt idx="110">
                  <c:v>4.0528278820191668</c:v>
                </c:pt>
                <c:pt idx="111">
                  <c:v>4.1907147860417941</c:v>
                </c:pt>
                <c:pt idx="112">
                  <c:v>4.0458543530616664</c:v>
                </c:pt>
                <c:pt idx="113">
                  <c:v>4.0883264898965379</c:v>
                </c:pt>
                <c:pt idx="114">
                  <c:v>4.0156620401876317</c:v>
                </c:pt>
                <c:pt idx="115">
                  <c:v>4.0156620401876317</c:v>
                </c:pt>
                <c:pt idx="116">
                  <c:v>4.0260657214688065</c:v>
                </c:pt>
                <c:pt idx="117">
                  <c:v>4.0287388051241066</c:v>
                </c:pt>
                <c:pt idx="118">
                  <c:v>4.0512630725196503</c:v>
                </c:pt>
                <c:pt idx="119">
                  <c:v>4.0545636922102561</c:v>
                </c:pt>
                <c:pt idx="120">
                  <c:v>4.0067875818725689</c:v>
                </c:pt>
                <c:pt idx="121">
                  <c:v>4.0566426950380894</c:v>
                </c:pt>
                <c:pt idx="122">
                  <c:v>4.014579593753238</c:v>
                </c:pt>
                <c:pt idx="123">
                  <c:v>4.0162028243378103</c:v>
                </c:pt>
                <c:pt idx="124">
                  <c:v>4.0314047624482265</c:v>
                </c:pt>
                <c:pt idx="125">
                  <c:v>4.0235643801610532</c:v>
                </c:pt>
                <c:pt idx="126">
                  <c:v>4.0358322911544322</c:v>
                </c:pt>
                <c:pt idx="127">
                  <c:v>4.0552571735140539</c:v>
                </c:pt>
                <c:pt idx="128">
                  <c:v>4.0542167711313217</c:v>
                </c:pt>
                <c:pt idx="129">
                  <c:v>4.0187226240872018</c:v>
                </c:pt>
                <c:pt idx="130">
                  <c:v>4.0118683403978626</c:v>
                </c:pt>
                <c:pt idx="131">
                  <c:v>4.0356555658734212</c:v>
                </c:pt>
                <c:pt idx="132">
                  <c:v>4.0700518696530565</c:v>
                </c:pt>
                <c:pt idx="133">
                  <c:v>4.0353020215883175</c:v>
                </c:pt>
                <c:pt idx="134">
                  <c:v>4.0185428488058186</c:v>
                </c:pt>
                <c:pt idx="135">
                  <c:v>4.1706881288094344</c:v>
                </c:pt>
                <c:pt idx="136">
                  <c:v>4.0442785845486169</c:v>
                </c:pt>
                <c:pt idx="137">
                  <c:v>4.1261661745450571</c:v>
                </c:pt>
                <c:pt idx="138">
                  <c:v>4.032114485685967</c:v>
                </c:pt>
                <c:pt idx="139">
                  <c:v>4.0354788093550642</c:v>
                </c:pt>
                <c:pt idx="140">
                  <c:v>4.0206980220538018</c:v>
                </c:pt>
                <c:pt idx="141">
                  <c:v>4.1157798429421657</c:v>
                </c:pt>
                <c:pt idx="142">
                  <c:v>4.0384794293807049</c:v>
                </c:pt>
                <c:pt idx="143">
                  <c:v>4.1920760507154355</c:v>
                </c:pt>
                <c:pt idx="144">
                  <c:v>4.0172835160856391</c:v>
                </c:pt>
                <c:pt idx="145">
                  <c:v>4.0695394433031291</c:v>
                </c:pt>
                <c:pt idx="146">
                  <c:v>4.0251731033608023</c:v>
                </c:pt>
                <c:pt idx="147">
                  <c:v>4.1931335324968879</c:v>
                </c:pt>
                <c:pt idx="148">
                  <c:v>4.0303392322461882</c:v>
                </c:pt>
                <c:pt idx="149">
                  <c:v>4.0662879644395753</c:v>
                </c:pt>
                <c:pt idx="150">
                  <c:v>4.0298060410845293</c:v>
                </c:pt>
                <c:pt idx="151">
                  <c:v>4.0379505620259364</c:v>
                </c:pt>
                <c:pt idx="152">
                  <c:v>4.1103819399197246</c:v>
                </c:pt>
                <c:pt idx="153">
                  <c:v>4.494797128506721</c:v>
                </c:pt>
                <c:pt idx="154">
                  <c:v>4.1486749067671482</c:v>
                </c:pt>
                <c:pt idx="155">
                  <c:v>4.0118683403978626</c:v>
                </c:pt>
                <c:pt idx="156">
                  <c:v>4.0076967554964282</c:v>
                </c:pt>
                <c:pt idx="157">
                  <c:v>4.0067875818725689</c:v>
                </c:pt>
                <c:pt idx="158">
                  <c:v>4.001498011855749</c:v>
                </c:pt>
                <c:pt idx="159">
                  <c:v>4.0107817774514096</c:v>
                </c:pt>
                <c:pt idx="160">
                  <c:v>4.0266009101355813</c:v>
                </c:pt>
                <c:pt idx="161">
                  <c:v>4.0151209634317135</c:v>
                </c:pt>
                <c:pt idx="162">
                  <c:v>4.0310497118497866</c:v>
                </c:pt>
                <c:pt idx="163">
                  <c:v>4.0242796877738138</c:v>
                </c:pt>
                <c:pt idx="164">
                  <c:v>4.0896669726709893</c:v>
                </c:pt>
                <c:pt idx="165">
                  <c:v>4.031937102093484</c:v>
                </c:pt>
                <c:pt idx="166">
                  <c:v>4.0192617560977446</c:v>
                </c:pt>
                <c:pt idx="167">
                  <c:v>4.8470962366016686</c:v>
                </c:pt>
                <c:pt idx="168">
                  <c:v>4.0143990720450127</c:v>
                </c:pt>
                <c:pt idx="169">
                  <c:v>4.0940111733208626</c:v>
                </c:pt>
                <c:pt idx="170">
                  <c:v>4.0289167568996458</c:v>
                </c:pt>
                <c:pt idx="171">
                  <c:v>4.0729506695344284</c:v>
                </c:pt>
                <c:pt idx="172">
                  <c:v>4.0116873285410914</c:v>
                </c:pt>
                <c:pt idx="173">
                  <c:v>4.5767707114663931</c:v>
                </c:pt>
                <c:pt idx="174">
                  <c:v>4.0495215186137798</c:v>
                </c:pt>
                <c:pt idx="175">
                  <c:v>4.187531276948218</c:v>
                </c:pt>
                <c:pt idx="176">
                  <c:v>4.1746949148757588</c:v>
                </c:pt>
                <c:pt idx="177">
                  <c:v>4.0230275634710573</c:v>
                </c:pt>
                <c:pt idx="178">
                  <c:v>4.0278485709337364</c:v>
                </c:pt>
                <c:pt idx="179">
                  <c:v>4.1250354095428978</c:v>
                </c:pt>
                <c:pt idx="180">
                  <c:v>4.0217738693872649</c:v>
                </c:pt>
                <c:pt idx="181">
                  <c:v>4.1008235283198102</c:v>
                </c:pt>
                <c:pt idx="182">
                  <c:v>4.0246371497972806</c:v>
                </c:pt>
                <c:pt idx="183">
                  <c:v>4.0206980220538018</c:v>
                </c:pt>
                <c:pt idx="184">
                  <c:v>4.2731878546397306</c:v>
                </c:pt>
                <c:pt idx="185">
                  <c:v>4.0199801469332384</c:v>
                </c:pt>
                <c:pt idx="186">
                  <c:v>4.0800765904243956</c:v>
                </c:pt>
                <c:pt idx="187">
                  <c:v>4.0136766591546458</c:v>
                </c:pt>
                <c:pt idx="188">
                  <c:v>4.0557769690728422</c:v>
                </c:pt>
                <c:pt idx="189">
                  <c:v>4.0044198546941141</c:v>
                </c:pt>
                <c:pt idx="190">
                  <c:v>4.4002348543225507</c:v>
                </c:pt>
                <c:pt idx="191">
                  <c:v>4.1493061202960746</c:v>
                </c:pt>
                <c:pt idx="192">
                  <c:v>4.0292725654783856</c:v>
                </c:pt>
                <c:pt idx="193">
                  <c:v>4.6440062097732895</c:v>
                </c:pt>
                <c:pt idx="194">
                  <c:v>4.0330009319810491</c:v>
                </c:pt>
                <c:pt idx="195">
                  <c:v>4.4870620975077626</c:v>
                </c:pt>
                <c:pt idx="196">
                  <c:v>4.018902367055242</c:v>
                </c:pt>
                <c:pt idx="197">
                  <c:v>4.0958434383458364</c:v>
                </c:pt>
                <c:pt idx="198">
                  <c:v>4.073801660990771</c:v>
                </c:pt>
                <c:pt idx="199">
                  <c:v>4.1519843416685154</c:v>
                </c:pt>
                <c:pt idx="200">
                  <c:v>4.0766896269833799</c:v>
                </c:pt>
                <c:pt idx="201">
                  <c:v>4.0242796877738138</c:v>
                </c:pt>
                <c:pt idx="202">
                  <c:v>4.2172993862808781</c:v>
                </c:pt>
                <c:pt idx="203">
                  <c:v>4.0169234152535163</c:v>
                </c:pt>
                <c:pt idx="204">
                  <c:v>4.0637135186685782</c:v>
                </c:pt>
                <c:pt idx="205">
                  <c:v>4.0086051032743901</c:v>
                </c:pt>
                <c:pt idx="206">
                  <c:v>4.0176434872918296</c:v>
                </c:pt>
                <c:pt idx="207">
                  <c:v>4.0221322281081759</c:v>
                </c:pt>
                <c:pt idx="208">
                  <c:v>4.0160225954466311</c:v>
                </c:pt>
                <c:pt idx="209">
                  <c:v>4.0502185041795453</c:v>
                </c:pt>
                <c:pt idx="210">
                  <c:v>4.0575076721701269</c:v>
                </c:pt>
                <c:pt idx="211">
                  <c:v>4.0315822404857853</c:v>
                </c:pt>
                <c:pt idx="212">
                  <c:v>3.9993010135352067</c:v>
                </c:pt>
                <c:pt idx="213">
                  <c:v>4.1582578879657532</c:v>
                </c:pt>
                <c:pt idx="214">
                  <c:v>4.0626818817132593</c:v>
                </c:pt>
                <c:pt idx="215">
                  <c:v>4.0013151129069078</c:v>
                </c:pt>
                <c:pt idx="216">
                  <c:v>4.0915072074019401</c:v>
                </c:pt>
                <c:pt idx="217">
                  <c:v>4.09717388923226</c:v>
                </c:pt>
                <c:pt idx="218">
                  <c:v>4.0190820777215537</c:v>
                </c:pt>
                <c:pt idx="219">
                  <c:v>4.0239220979255546</c:v>
                </c:pt>
                <c:pt idx="220">
                  <c:v>4.0104193272843398</c:v>
                </c:pt>
                <c:pt idx="221">
                  <c:v>4.014760082879258</c:v>
                </c:pt>
                <c:pt idx="222">
                  <c:v>4.0278485709337364</c:v>
                </c:pt>
                <c:pt idx="223">
                  <c:v>4.06285389513073</c:v>
                </c:pt>
                <c:pt idx="224">
                  <c:v>4.0821032757997466</c:v>
                </c:pt>
                <c:pt idx="225">
                  <c:v>4.0016808773586812</c:v>
                </c:pt>
                <c:pt idx="226">
                  <c:v>4.02749225523426</c:v>
                </c:pt>
                <c:pt idx="227">
                  <c:v>4.0330009319810491</c:v>
                </c:pt>
                <c:pt idx="228">
                  <c:v>4.1342060956472313</c:v>
                </c:pt>
                <c:pt idx="229">
                  <c:v>4.0278485709337364</c:v>
                </c:pt>
                <c:pt idx="230">
                  <c:v>4.0685138021875789</c:v>
                </c:pt>
                <c:pt idx="231">
                  <c:v>4.095344062555184</c:v>
                </c:pt>
                <c:pt idx="232">
                  <c:v>4.0650873811549832</c:v>
                </c:pt>
                <c:pt idx="233">
                  <c:v>4.0824406577192764</c:v>
                </c:pt>
                <c:pt idx="234">
                  <c:v>4.0495215186137798</c:v>
                </c:pt>
                <c:pt idx="235">
                  <c:v>4.1635596312435741</c:v>
                </c:pt>
                <c:pt idx="236">
                  <c:v>4.0206980220538018</c:v>
                </c:pt>
                <c:pt idx="237">
                  <c:v>4.2632430986839145</c:v>
                </c:pt>
                <c:pt idx="238">
                  <c:v>4.0393602538893409</c:v>
                </c:pt>
                <c:pt idx="239">
                  <c:v>4.0331781269846134</c:v>
                </c:pt>
                <c:pt idx="240">
                  <c:v>4.0078784910716676</c:v>
                </c:pt>
                <c:pt idx="241">
                  <c:v>4.0460292852758801</c:v>
                </c:pt>
                <c:pt idx="242">
                  <c:v>4.1773060829364477</c:v>
                </c:pt>
                <c:pt idx="243">
                  <c:v>4.1095615280269611</c:v>
                </c:pt>
                <c:pt idx="244">
                  <c:v>4.0029600004202477</c:v>
                </c:pt>
                <c:pt idx="245">
                  <c:v>4.01096295328305</c:v>
                </c:pt>
                <c:pt idx="246">
                  <c:v>4.0163830207523885</c:v>
                </c:pt>
                <c:pt idx="247">
                  <c:v>4.0013151129069078</c:v>
                </c:pt>
                <c:pt idx="248">
                  <c:v>4.0111440962959533</c:v>
                </c:pt>
                <c:pt idx="249">
                  <c:v>4.007514986887367</c:v>
                </c:pt>
                <c:pt idx="250">
                  <c:v>4.0221322281081759</c:v>
                </c:pt>
                <c:pt idx="251">
                  <c:v>4.0743119084718646</c:v>
                </c:pt>
                <c:pt idx="252">
                  <c:v>4.3930902070298616</c:v>
                </c:pt>
                <c:pt idx="253">
                  <c:v>4.0042374894159574</c:v>
                </c:pt>
                <c:pt idx="254">
                  <c:v>4.0253516907351496</c:v>
                </c:pt>
                <c:pt idx="255">
                  <c:v>4.1902606190519274</c:v>
                </c:pt>
                <c:pt idx="256">
                  <c:v>4.0080601936250879</c:v>
                </c:pt>
                <c:pt idx="257">
                  <c:v>4.0827779258506354</c:v>
                </c:pt>
                <c:pt idx="258">
                  <c:v>4.0102380529251009</c:v>
                </c:pt>
                <c:pt idx="259">
                  <c:v>4.0073331852324712</c:v>
                </c:pt>
                <c:pt idx="260">
                  <c:v>4.0154817137963761</c:v>
                </c:pt>
                <c:pt idx="261">
                  <c:v>4.1036346091291938</c:v>
                </c:pt>
                <c:pt idx="262">
                  <c:v>4.0296282475024094</c:v>
                </c:pt>
                <c:pt idx="263">
                  <c:v>4.0444537926086355</c:v>
                </c:pt>
                <c:pt idx="264">
                  <c:v>4.0405921062228538</c:v>
                </c:pt>
                <c:pt idx="265">
                  <c:v>4.0192617560977446</c:v>
                </c:pt>
                <c:pt idx="266">
                  <c:v>4.0035076955503239</c:v>
                </c:pt>
                <c:pt idx="267">
                  <c:v>4.0160225954466311</c:v>
                </c:pt>
                <c:pt idx="268">
                  <c:v>4.036715449385464</c:v>
                </c:pt>
                <c:pt idx="269">
                  <c:v>4.0183630411994722</c:v>
                </c:pt>
                <c:pt idx="270">
                  <c:v>4.0326464477518851</c:v>
                </c:pt>
                <c:pt idx="271">
                  <c:v>4.0528278820191668</c:v>
                </c:pt>
                <c:pt idx="272">
                  <c:v>4.0266009101355813</c:v>
                </c:pt>
                <c:pt idx="273">
                  <c:v>4.1456711893874409</c:v>
                </c:pt>
                <c:pt idx="274">
                  <c:v>4.026957543520246</c:v>
                </c:pt>
                <c:pt idx="275">
                  <c:v>4.0113252065020086</c:v>
                </c:pt>
                <c:pt idx="276">
                  <c:v>4.0656020933564463</c:v>
                </c:pt>
                <c:pt idx="277">
                  <c:v>4.0002170161640622</c:v>
                </c:pt>
                <c:pt idx="278">
                  <c:v>4.0022292733142946</c:v>
                </c:pt>
                <c:pt idx="279">
                  <c:v>4.085640121591954</c:v>
                </c:pt>
                <c:pt idx="280">
                  <c:v>4.0219530648003419</c:v>
                </c:pt>
                <c:pt idx="281">
                  <c:v>4.0140379308348759</c:v>
                </c:pt>
                <c:pt idx="282">
                  <c:v>4.1216354224580041</c:v>
                </c:pt>
                <c:pt idx="283">
                  <c:v>4.0169234152535163</c:v>
                </c:pt>
                <c:pt idx="284">
                  <c:v>4.0055133485154846</c:v>
                </c:pt>
                <c:pt idx="285">
                  <c:v>4.0125920603498413</c:v>
                </c:pt>
                <c:pt idx="286">
                  <c:v>4.0106005687891404</c:v>
                </c:pt>
                <c:pt idx="287">
                  <c:v>4.0442785845486169</c:v>
                </c:pt>
                <c:pt idx="288">
                  <c:v>4.0232065343887609</c:v>
                </c:pt>
                <c:pt idx="289">
                  <c:v>3.9934186436321402</c:v>
                </c:pt>
                <c:pt idx="290">
                  <c:v>4.3376828208218301</c:v>
                </c:pt>
                <c:pt idx="291">
                  <c:v>4.0013151129069078</c:v>
                </c:pt>
                <c:pt idx="292">
                  <c:v>4.0921755449372608</c:v>
                </c:pt>
                <c:pt idx="293">
                  <c:v>4.049695810553219</c:v>
                </c:pt>
                <c:pt idx="294">
                  <c:v>4.0217738693872649</c:v>
                </c:pt>
                <c:pt idx="295">
                  <c:v>4.0116873285410914</c:v>
                </c:pt>
                <c:pt idx="296">
                  <c:v>4.0230275634710573</c:v>
                </c:pt>
                <c:pt idx="297">
                  <c:v>3.9976500913955832</c:v>
                </c:pt>
                <c:pt idx="298">
                  <c:v>4.042524813492304</c:v>
                </c:pt>
                <c:pt idx="299">
                  <c:v>4.0666307236545851</c:v>
                </c:pt>
                <c:pt idx="300">
                  <c:v>4.0018637094279352</c:v>
                </c:pt>
                <c:pt idx="301">
                  <c:v>4.0111440962959533</c:v>
                </c:pt>
                <c:pt idx="302">
                  <c:v>4.2398868675127588</c:v>
                </c:pt>
                <c:pt idx="303">
                  <c:v>3.9978336618412569</c:v>
                </c:pt>
                <c:pt idx="304">
                  <c:v>4.1669752532570081</c:v>
                </c:pt>
                <c:pt idx="305">
                  <c:v>4.0165631847020702</c:v>
                </c:pt>
                <c:pt idx="306">
                  <c:v>4.4331949212482815</c:v>
                </c:pt>
                <c:pt idx="307">
                  <c:v>4.0033251638349325</c:v>
                </c:pt>
                <c:pt idx="308">
                  <c:v>4.0064236808496307</c:v>
                </c:pt>
                <c:pt idx="309">
                  <c:v>4.036715449385464</c:v>
                </c:pt>
                <c:pt idx="310">
                  <c:v>4.0027773686966102</c:v>
                </c:pt>
                <c:pt idx="311">
                  <c:v>4.0201596640327244</c:v>
                </c:pt>
                <c:pt idx="312">
                  <c:v>4.0087866738604543</c:v>
                </c:pt>
                <c:pt idx="313">
                  <c:v>4.1475693234593987</c:v>
                </c:pt>
                <c:pt idx="314">
                  <c:v>4.0451543180313285</c:v>
                </c:pt>
                <c:pt idx="315">
                  <c:v>4.0237432550385535</c:v>
                </c:pt>
                <c:pt idx="316">
                  <c:v>3.9976500913955832</c:v>
                </c:pt>
                <c:pt idx="317">
                  <c:v>3.9989343774174424</c:v>
                </c:pt>
                <c:pt idx="318">
                  <c:v>4.0402403032288996</c:v>
                </c:pt>
                <c:pt idx="319">
                  <c:v>4.0465538983857519</c:v>
                </c:pt>
                <c:pt idx="320">
                  <c:v>4.0360089852091372</c:v>
                </c:pt>
                <c:pt idx="321">
                  <c:v>4.3372907408324899</c:v>
                </c:pt>
                <c:pt idx="322">
                  <c:v>4.0685138021875789</c:v>
                </c:pt>
                <c:pt idx="323">
                  <c:v>4.0253516907351496</c:v>
                </c:pt>
                <c:pt idx="324">
                  <c:v>4.0104193272843398</c:v>
                </c:pt>
                <c:pt idx="325">
                  <c:v>4.0386556563615121</c:v>
                </c:pt>
                <c:pt idx="326">
                  <c:v>4.0190820777215537</c:v>
                </c:pt>
                <c:pt idx="327">
                  <c:v>4.0526541351678915</c:v>
                </c:pt>
                <c:pt idx="328">
                  <c:v>4.0221322281081759</c:v>
                </c:pt>
                <c:pt idx="329">
                  <c:v>4.0710759352827459</c:v>
                </c:pt>
                <c:pt idx="330">
                  <c:v>4.0335324228253429</c:v>
                </c:pt>
                <c:pt idx="331">
                  <c:v>4.0493471962913645</c:v>
                </c:pt>
                <c:pt idx="332">
                  <c:v>4.0241009088334962</c:v>
                </c:pt>
                <c:pt idx="333">
                  <c:v>4.0976723523147758</c:v>
                </c:pt>
                <c:pt idx="334">
                  <c:v>4.0196210160261643</c:v>
                </c:pt>
                <c:pt idx="335">
                  <c:v>4.0178234243143578</c:v>
                </c:pt>
                <c:pt idx="336">
                  <c:v>4.0283828065443412</c:v>
                </c:pt>
                <c:pt idx="337">
                  <c:v>4.1161060540036134</c:v>
                </c:pt>
                <c:pt idx="338">
                  <c:v>4.0237432550385535</c:v>
                </c:pt>
                <c:pt idx="339">
                  <c:v>4.0345945578163267</c:v>
                </c:pt>
                <c:pt idx="340">
                  <c:v>4.0093311878951443</c:v>
                </c:pt>
                <c:pt idx="341">
                  <c:v>4.0402403032288996</c:v>
                </c:pt>
                <c:pt idx="342">
                  <c:v>4.0192617560977446</c:v>
                </c:pt>
                <c:pt idx="343">
                  <c:v>4.0317596870304797</c:v>
                </c:pt>
                <c:pt idx="344">
                  <c:v>4.0171034818786531</c:v>
                </c:pt>
                <c:pt idx="345">
                  <c:v>4.0669733654259685</c:v>
                </c:pt>
                <c:pt idx="346">
                  <c:v>4.0201596640327244</c:v>
                </c:pt>
                <c:pt idx="347">
                  <c:v>4.0780457892525979</c:v>
                </c:pt>
                <c:pt idx="348">
                  <c:v>4.0073331852324712</c:v>
                </c:pt>
                <c:pt idx="349">
                  <c:v>4.6380245228590384</c:v>
                </c:pt>
                <c:pt idx="350">
                  <c:v>4.0287388051241066</c:v>
                </c:pt>
                <c:pt idx="351">
                  <c:v>4.0936776732343967</c:v>
                </c:pt>
                <c:pt idx="352">
                  <c:v>4.2639466799413919</c:v>
                </c:pt>
                <c:pt idx="353">
                  <c:v>4.0020465080757344</c:v>
                </c:pt>
                <c:pt idx="354">
                  <c:v>4.0113252065020086</c:v>
                </c:pt>
                <c:pt idx="355">
                  <c:v>4.0481260884204868</c:v>
                </c:pt>
                <c:pt idx="356">
                  <c:v>4.0176434872918296</c:v>
                </c:pt>
                <c:pt idx="357">
                  <c:v>3.9880576917041437</c:v>
                </c:pt>
                <c:pt idx="358">
                  <c:v>4.0305168994759351</c:v>
                </c:pt>
                <c:pt idx="359">
                  <c:v>4.2183305420030921</c:v>
                </c:pt>
                <c:pt idx="360">
                  <c:v>4.0104193272843398</c:v>
                </c:pt>
                <c:pt idx="361">
                  <c:v>4.0087866738604543</c:v>
                </c:pt>
                <c:pt idx="362">
                  <c:v>4.0535225677018456</c:v>
                </c:pt>
                <c:pt idx="363">
                  <c:v>4.032114485685967</c:v>
                </c:pt>
                <c:pt idx="364">
                  <c:v>4.0493471962913645</c:v>
                </c:pt>
                <c:pt idx="365">
                  <c:v>4.0073331852324712</c:v>
                </c:pt>
                <c:pt idx="366">
                  <c:v>4.0451543180313285</c:v>
                </c:pt>
                <c:pt idx="367">
                  <c:v>4.0076967554964282</c:v>
                </c:pt>
                <c:pt idx="368">
                  <c:v>4.0134959743587801</c:v>
                </c:pt>
                <c:pt idx="369">
                  <c:v>3.9976500913955832</c:v>
                </c:pt>
                <c:pt idx="370">
                  <c:v>4.0455043968026274</c:v>
                </c:pt>
                <c:pt idx="371">
                  <c:v>4.0174635178861431</c:v>
                </c:pt>
                <c:pt idx="372">
                  <c:v>4.0143990720450127</c:v>
                </c:pt>
                <c:pt idx="373">
                  <c:v>4.4454708072304161</c:v>
                </c:pt>
                <c:pt idx="374">
                  <c:v>4.0095126267054031</c:v>
                </c:pt>
                <c:pt idx="375">
                  <c:v>4.0049667510708842</c:v>
                </c:pt>
                <c:pt idx="376">
                  <c:v>4.01096295328305</c:v>
                </c:pt>
                <c:pt idx="377">
                  <c:v>4.0029600004202477</c:v>
                </c:pt>
                <c:pt idx="378">
                  <c:v>4.0489984604552243</c:v>
                </c:pt>
                <c:pt idx="379">
                  <c:v>4.293058799613136</c:v>
                </c:pt>
                <c:pt idx="380">
                  <c:v>4.3083800945055826</c:v>
                </c:pt>
                <c:pt idx="381">
                  <c:v>4.2240561687437577</c:v>
                </c:pt>
                <c:pt idx="382">
                  <c:v>4.3576058601321996</c:v>
                </c:pt>
                <c:pt idx="383">
                  <c:v>4.0046021867212396</c:v>
                </c:pt>
                <c:pt idx="384">
                  <c:v>4.0383031713384758</c:v>
                </c:pt>
                <c:pt idx="385">
                  <c:v>4.0715875750994845</c:v>
                </c:pt>
                <c:pt idx="386">
                  <c:v>4.0136766591546458</c:v>
                </c:pt>
                <c:pt idx="387">
                  <c:v>3.9917579734469997</c:v>
                </c:pt>
                <c:pt idx="388">
                  <c:v>4.219507705176107</c:v>
                </c:pt>
                <c:pt idx="389">
                  <c:v>4.0069694827370999</c:v>
                </c:pt>
                <c:pt idx="390">
                  <c:v>4.0526541351678915</c:v>
                </c:pt>
                <c:pt idx="391">
                  <c:v>4.0386556563615121</c:v>
                </c:pt>
                <c:pt idx="392">
                  <c:v>4.0084234997144614</c:v>
                </c:pt>
                <c:pt idx="393">
                  <c:v>4.4612998155683892</c:v>
                </c:pt>
                <c:pt idx="394">
                  <c:v>4.1362859300102723</c:v>
                </c:pt>
                <c:pt idx="395">
                  <c:v>4.0133152569100181</c:v>
                </c:pt>
                <c:pt idx="396">
                  <c:v>3.998567606828332</c:v>
                </c:pt>
                <c:pt idx="397">
                  <c:v>4.0086051032743901</c:v>
                </c:pt>
                <c:pt idx="398">
                  <c:v>4.0104193272843398</c:v>
                </c:pt>
                <c:pt idx="399">
                  <c:v>4.0314047624482265</c:v>
                </c:pt>
                <c:pt idx="400">
                  <c:v>4.0412953411322849</c:v>
                </c:pt>
                <c:pt idx="401">
                  <c:v>3.9882430313395552</c:v>
                </c:pt>
                <c:pt idx="402">
                  <c:v>4.3871385465600579</c:v>
                </c:pt>
                <c:pt idx="403">
                  <c:v>3.9994842811981406</c:v>
                </c:pt>
                <c:pt idx="404">
                  <c:v>4.0280266811844525</c:v>
                </c:pt>
                <c:pt idx="405">
                  <c:v>4.0383031713384758</c:v>
                </c:pt>
                <c:pt idx="406">
                  <c:v>4.0143990720450127</c:v>
                </c:pt>
                <c:pt idx="407">
                  <c:v>3.9994842811981406</c:v>
                </c:pt>
                <c:pt idx="408">
                  <c:v>4.0449792326767717</c:v>
                </c:pt>
                <c:pt idx="409">
                  <c:v>4.0022292733142946</c:v>
                </c:pt>
                <c:pt idx="410">
                  <c:v>4.0076967554964282</c:v>
                </c:pt>
                <c:pt idx="411">
                  <c:v>4.1042948930752692</c:v>
                </c:pt>
                <c:pt idx="412">
                  <c:v>4.0611324280159868</c:v>
                </c:pt>
                <c:pt idx="413">
                  <c:v>4.0055133485154846</c:v>
                </c:pt>
                <c:pt idx="414">
                  <c:v>3.9908341858524357</c:v>
                </c:pt>
                <c:pt idx="415">
                  <c:v>4.0264225457366418</c:v>
                </c:pt>
                <c:pt idx="416">
                  <c:v>3.9863880873834527</c:v>
                </c:pt>
                <c:pt idx="417">
                  <c:v>3.9993010135352067</c:v>
                </c:pt>
                <c:pt idx="418">
                  <c:v>4.0064236808496307</c:v>
                </c:pt>
                <c:pt idx="419">
                  <c:v>4.00587758089977</c:v>
                </c:pt>
                <c:pt idx="420">
                  <c:v>4.0338865931849863</c:v>
                </c:pt>
                <c:pt idx="421">
                  <c:v>4.0271358125286509</c:v>
                </c:pt>
                <c:pt idx="422">
                  <c:v>4.029983803061711</c:v>
                </c:pt>
                <c:pt idx="423">
                  <c:v>4.0096940326015922</c:v>
                </c:pt>
                <c:pt idx="424">
                  <c:v>4.031937102093484</c:v>
                </c:pt>
                <c:pt idx="425">
                  <c:v>4.0087866738604543</c:v>
                </c:pt>
                <c:pt idx="426">
                  <c:v>4.0201596640327244</c:v>
                </c:pt>
                <c:pt idx="427">
                  <c:v>4.0285608216760975</c:v>
                </c:pt>
                <c:pt idx="428">
                  <c:v>4.007514986887367</c:v>
                </c:pt>
                <c:pt idx="429">
                  <c:v>3.991019011654644</c:v>
                </c:pt>
                <c:pt idx="430">
                  <c:v>3.9863880873834527</c:v>
                </c:pt>
                <c:pt idx="431">
                  <c:v>4.0305168994759351</c:v>
                </c:pt>
                <c:pt idx="432">
                  <c:v>4.0285608216760975</c:v>
                </c:pt>
                <c:pt idx="433">
                  <c:v>4.0002170161640622</c:v>
                </c:pt>
                <c:pt idx="434">
                  <c:v>3.9943400479173596</c:v>
                </c:pt>
                <c:pt idx="435">
                  <c:v>4.0113252065020086</c:v>
                </c:pt>
                <c:pt idx="436">
                  <c:v>4.0140379308348759</c:v>
                </c:pt>
                <c:pt idx="437">
                  <c:v>4.0118683403978626</c:v>
                </c:pt>
                <c:pt idx="438">
                  <c:v>4.3875115649044512</c:v>
                </c:pt>
                <c:pt idx="439">
                  <c:v>4.023385473281607</c:v>
                </c:pt>
                <c:pt idx="440">
                  <c:v>3.9937873072307855</c:v>
                </c:pt>
                <c:pt idx="441">
                  <c:v>4.0172835160856391</c:v>
                </c:pt>
                <c:pt idx="442">
                  <c:v>4.0129537240065867</c:v>
                </c:pt>
                <c:pt idx="443">
                  <c:v>4.0521327134127914</c:v>
                </c:pt>
                <c:pt idx="444">
                  <c:v>4.0053311825617977</c:v>
                </c:pt>
                <c:pt idx="445">
                  <c:v>4.1382019452858767</c:v>
                </c:pt>
                <c:pt idx="446">
                  <c:v>4.015842334067143</c:v>
                </c:pt>
                <c:pt idx="447">
                  <c:v>4.0743119084718646</c:v>
                </c:pt>
                <c:pt idx="448">
                  <c:v>4.0324691585040133</c:v>
                </c:pt>
                <c:pt idx="449">
                  <c:v>4.0822719809878318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29-4CC5-80C6-AD30FD9796FA}"/>
            </c:ext>
          </c:extLst>
        </c:ser>
        <c:ser>
          <c:idx val="1"/>
          <c:order val="1"/>
          <c:tx>
            <c:v>Smoothed Validation Likelihood</c:v>
          </c:tx>
          <c:spPr>
            <a:ln w="444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xVal>
            <c:numRef>
              <c:f>Sheet9!$A$51:$A$500</c:f>
              <c:numCache>
                <c:formatCode>General</c:formatCode>
                <c:ptCount val="450"/>
                <c:pt idx="0">
                  <c:v>125</c:v>
                </c:pt>
                <c:pt idx="1">
                  <c:v>125.05500000000001</c:v>
                </c:pt>
                <c:pt idx="2">
                  <c:v>125.11000000000001</c:v>
                </c:pt>
                <c:pt idx="3">
                  <c:v>125.16500000000002</c:v>
                </c:pt>
                <c:pt idx="4">
                  <c:v>125.22000000000003</c:v>
                </c:pt>
                <c:pt idx="5">
                  <c:v>125.27500000000003</c:v>
                </c:pt>
                <c:pt idx="6">
                  <c:v>125.33000000000004</c:v>
                </c:pt>
                <c:pt idx="7">
                  <c:v>125.38500000000005</c:v>
                </c:pt>
                <c:pt idx="8">
                  <c:v>125.44000000000005</c:v>
                </c:pt>
                <c:pt idx="9">
                  <c:v>125.49500000000006</c:v>
                </c:pt>
                <c:pt idx="10">
                  <c:v>125.55000000000007</c:v>
                </c:pt>
                <c:pt idx="11">
                  <c:v>125.60500000000008</c:v>
                </c:pt>
                <c:pt idx="12">
                  <c:v>125.66000000000008</c:v>
                </c:pt>
                <c:pt idx="13">
                  <c:v>125.71500000000009</c:v>
                </c:pt>
                <c:pt idx="14">
                  <c:v>125.7700000000001</c:v>
                </c:pt>
                <c:pt idx="15">
                  <c:v>125.8250000000001</c:v>
                </c:pt>
                <c:pt idx="16">
                  <c:v>125.88000000000011</c:v>
                </c:pt>
                <c:pt idx="17">
                  <c:v>125.93500000000012</c:v>
                </c:pt>
                <c:pt idx="18">
                  <c:v>125.99000000000012</c:v>
                </c:pt>
                <c:pt idx="19">
                  <c:v>126.04500000000013</c:v>
                </c:pt>
                <c:pt idx="20">
                  <c:v>126.10000000000014</c:v>
                </c:pt>
                <c:pt idx="21">
                  <c:v>126.15500000000014</c:v>
                </c:pt>
                <c:pt idx="22">
                  <c:v>126.21000000000015</c:v>
                </c:pt>
                <c:pt idx="23">
                  <c:v>126.26500000000016</c:v>
                </c:pt>
                <c:pt idx="24">
                  <c:v>126.32000000000016</c:v>
                </c:pt>
                <c:pt idx="25">
                  <c:v>126.37500000000017</c:v>
                </c:pt>
                <c:pt idx="26">
                  <c:v>126.43000000000018</c:v>
                </c:pt>
                <c:pt idx="27">
                  <c:v>126.48500000000018</c:v>
                </c:pt>
                <c:pt idx="28">
                  <c:v>126.54000000000019</c:v>
                </c:pt>
                <c:pt idx="29">
                  <c:v>126.5950000000002</c:v>
                </c:pt>
                <c:pt idx="30">
                  <c:v>126.6500000000002</c:v>
                </c:pt>
                <c:pt idx="31">
                  <c:v>126.70500000000021</c:v>
                </c:pt>
                <c:pt idx="32">
                  <c:v>126.76000000000022</c:v>
                </c:pt>
                <c:pt idx="33">
                  <c:v>126.81500000000023</c:v>
                </c:pt>
                <c:pt idx="34">
                  <c:v>126.87000000000023</c:v>
                </c:pt>
                <c:pt idx="35">
                  <c:v>126.92500000000024</c:v>
                </c:pt>
                <c:pt idx="36">
                  <c:v>126.98000000000025</c:v>
                </c:pt>
                <c:pt idx="37">
                  <c:v>127.03500000000025</c:v>
                </c:pt>
                <c:pt idx="38">
                  <c:v>127.09000000000026</c:v>
                </c:pt>
                <c:pt idx="39">
                  <c:v>127.14500000000027</c:v>
                </c:pt>
                <c:pt idx="40">
                  <c:v>127.20000000000027</c:v>
                </c:pt>
                <c:pt idx="41">
                  <c:v>127.25500000000028</c:v>
                </c:pt>
                <c:pt idx="42">
                  <c:v>127.31000000000029</c:v>
                </c:pt>
                <c:pt idx="43">
                  <c:v>127.36500000000029</c:v>
                </c:pt>
                <c:pt idx="44">
                  <c:v>127.4200000000003</c:v>
                </c:pt>
                <c:pt idx="45">
                  <c:v>127.47500000000031</c:v>
                </c:pt>
                <c:pt idx="46">
                  <c:v>127.53000000000031</c:v>
                </c:pt>
                <c:pt idx="47">
                  <c:v>127.58500000000032</c:v>
                </c:pt>
                <c:pt idx="48">
                  <c:v>127.64000000000033</c:v>
                </c:pt>
                <c:pt idx="49">
                  <c:v>127.69500000000033</c:v>
                </c:pt>
                <c:pt idx="50">
                  <c:v>127.75000000000034</c:v>
                </c:pt>
                <c:pt idx="51">
                  <c:v>127.80500000000035</c:v>
                </c:pt>
                <c:pt idx="52">
                  <c:v>127.86000000000035</c:v>
                </c:pt>
                <c:pt idx="53">
                  <c:v>127.91500000000036</c:v>
                </c:pt>
                <c:pt idx="54">
                  <c:v>127.97000000000037</c:v>
                </c:pt>
                <c:pt idx="55">
                  <c:v>128.02500000000038</c:v>
                </c:pt>
                <c:pt idx="56">
                  <c:v>128.08000000000038</c:v>
                </c:pt>
                <c:pt idx="57">
                  <c:v>128.13500000000039</c:v>
                </c:pt>
                <c:pt idx="58">
                  <c:v>128.1900000000004</c:v>
                </c:pt>
                <c:pt idx="59">
                  <c:v>128.2450000000004</c:v>
                </c:pt>
                <c:pt idx="60">
                  <c:v>128.30000000000041</c:v>
                </c:pt>
                <c:pt idx="61">
                  <c:v>128.35500000000042</c:v>
                </c:pt>
                <c:pt idx="62">
                  <c:v>128.41000000000042</c:v>
                </c:pt>
                <c:pt idx="63">
                  <c:v>128.46500000000043</c:v>
                </c:pt>
                <c:pt idx="64">
                  <c:v>128.52000000000044</c:v>
                </c:pt>
                <c:pt idx="65">
                  <c:v>128.57500000000044</c:v>
                </c:pt>
                <c:pt idx="66">
                  <c:v>128.63000000000045</c:v>
                </c:pt>
                <c:pt idx="67">
                  <c:v>128.68500000000046</c:v>
                </c:pt>
                <c:pt idx="68">
                  <c:v>128.74000000000046</c:v>
                </c:pt>
                <c:pt idx="69">
                  <c:v>128.79500000000047</c:v>
                </c:pt>
                <c:pt idx="70">
                  <c:v>128.85000000000048</c:v>
                </c:pt>
                <c:pt idx="71">
                  <c:v>128.90500000000048</c:v>
                </c:pt>
                <c:pt idx="72">
                  <c:v>128.96000000000049</c:v>
                </c:pt>
                <c:pt idx="73">
                  <c:v>129.0150000000005</c:v>
                </c:pt>
                <c:pt idx="74">
                  <c:v>129.0700000000005</c:v>
                </c:pt>
                <c:pt idx="75">
                  <c:v>129.12500000000051</c:v>
                </c:pt>
                <c:pt idx="76">
                  <c:v>129.18000000000052</c:v>
                </c:pt>
                <c:pt idx="77">
                  <c:v>129.23500000000053</c:v>
                </c:pt>
                <c:pt idx="78">
                  <c:v>129.29000000000053</c:v>
                </c:pt>
                <c:pt idx="79">
                  <c:v>129.34500000000054</c:v>
                </c:pt>
                <c:pt idx="80">
                  <c:v>129.40000000000055</c:v>
                </c:pt>
                <c:pt idx="81">
                  <c:v>129.45500000000055</c:v>
                </c:pt>
                <c:pt idx="82">
                  <c:v>129.51000000000056</c:v>
                </c:pt>
                <c:pt idx="83">
                  <c:v>129.56500000000057</c:v>
                </c:pt>
                <c:pt idx="84">
                  <c:v>129.62000000000057</c:v>
                </c:pt>
                <c:pt idx="85">
                  <c:v>129.67500000000058</c:v>
                </c:pt>
                <c:pt idx="86">
                  <c:v>129.73000000000059</c:v>
                </c:pt>
                <c:pt idx="87">
                  <c:v>129.78500000000059</c:v>
                </c:pt>
                <c:pt idx="88">
                  <c:v>129.8400000000006</c:v>
                </c:pt>
                <c:pt idx="89">
                  <c:v>129.89500000000061</c:v>
                </c:pt>
                <c:pt idx="90">
                  <c:v>129.95000000000061</c:v>
                </c:pt>
                <c:pt idx="91">
                  <c:v>130.00500000000062</c:v>
                </c:pt>
                <c:pt idx="92">
                  <c:v>130.06000000000063</c:v>
                </c:pt>
                <c:pt idx="93">
                  <c:v>130.11500000000063</c:v>
                </c:pt>
                <c:pt idx="94">
                  <c:v>130.17000000000064</c:v>
                </c:pt>
                <c:pt idx="95">
                  <c:v>130.22500000000065</c:v>
                </c:pt>
                <c:pt idx="96">
                  <c:v>130.28000000000065</c:v>
                </c:pt>
                <c:pt idx="97">
                  <c:v>130.33500000000066</c:v>
                </c:pt>
                <c:pt idx="98">
                  <c:v>130.39000000000067</c:v>
                </c:pt>
                <c:pt idx="99">
                  <c:v>130.44500000000068</c:v>
                </c:pt>
                <c:pt idx="100">
                  <c:v>130.50000000000068</c:v>
                </c:pt>
                <c:pt idx="101">
                  <c:v>130.55500000000069</c:v>
                </c:pt>
                <c:pt idx="102">
                  <c:v>130.6100000000007</c:v>
                </c:pt>
                <c:pt idx="103">
                  <c:v>130.6650000000007</c:v>
                </c:pt>
                <c:pt idx="104">
                  <c:v>130.72000000000071</c:v>
                </c:pt>
                <c:pt idx="105">
                  <c:v>130.77500000000072</c:v>
                </c:pt>
                <c:pt idx="106">
                  <c:v>130.83000000000072</c:v>
                </c:pt>
                <c:pt idx="107">
                  <c:v>130.88500000000073</c:v>
                </c:pt>
                <c:pt idx="108">
                  <c:v>130.94000000000074</c:v>
                </c:pt>
                <c:pt idx="109">
                  <c:v>130.99500000000074</c:v>
                </c:pt>
                <c:pt idx="110">
                  <c:v>131.05000000000075</c:v>
                </c:pt>
                <c:pt idx="111">
                  <c:v>131.10500000000076</c:v>
                </c:pt>
                <c:pt idx="112">
                  <c:v>131.16000000000076</c:v>
                </c:pt>
                <c:pt idx="113">
                  <c:v>131.21500000000077</c:v>
                </c:pt>
                <c:pt idx="114">
                  <c:v>131.27000000000078</c:v>
                </c:pt>
                <c:pt idx="115">
                  <c:v>131.32500000000078</c:v>
                </c:pt>
                <c:pt idx="116">
                  <c:v>131.38000000000079</c:v>
                </c:pt>
                <c:pt idx="117">
                  <c:v>131.4350000000008</c:v>
                </c:pt>
                <c:pt idx="118">
                  <c:v>131.4900000000008</c:v>
                </c:pt>
                <c:pt idx="119">
                  <c:v>131.54500000000081</c:v>
                </c:pt>
                <c:pt idx="120">
                  <c:v>131.60000000000082</c:v>
                </c:pt>
                <c:pt idx="121">
                  <c:v>131.65500000000083</c:v>
                </c:pt>
                <c:pt idx="122">
                  <c:v>131.71000000000083</c:v>
                </c:pt>
                <c:pt idx="123">
                  <c:v>131.76500000000084</c:v>
                </c:pt>
                <c:pt idx="124">
                  <c:v>131.82000000000085</c:v>
                </c:pt>
                <c:pt idx="125">
                  <c:v>131.87500000000085</c:v>
                </c:pt>
                <c:pt idx="126">
                  <c:v>131.93000000000086</c:v>
                </c:pt>
                <c:pt idx="127">
                  <c:v>131.98500000000087</c:v>
                </c:pt>
                <c:pt idx="128">
                  <c:v>132.04000000000087</c:v>
                </c:pt>
                <c:pt idx="129">
                  <c:v>132.09500000000088</c:v>
                </c:pt>
                <c:pt idx="130">
                  <c:v>132.15000000000089</c:v>
                </c:pt>
                <c:pt idx="131">
                  <c:v>132.20500000000089</c:v>
                </c:pt>
                <c:pt idx="132">
                  <c:v>132.2600000000009</c:v>
                </c:pt>
                <c:pt idx="133">
                  <c:v>132.31500000000091</c:v>
                </c:pt>
                <c:pt idx="134">
                  <c:v>132.37000000000091</c:v>
                </c:pt>
                <c:pt idx="135">
                  <c:v>132.42500000000092</c:v>
                </c:pt>
                <c:pt idx="136">
                  <c:v>132.48000000000093</c:v>
                </c:pt>
                <c:pt idx="137">
                  <c:v>132.53500000000093</c:v>
                </c:pt>
                <c:pt idx="138">
                  <c:v>132.59000000000094</c:v>
                </c:pt>
                <c:pt idx="139">
                  <c:v>132.64500000000095</c:v>
                </c:pt>
                <c:pt idx="140">
                  <c:v>132.70000000000095</c:v>
                </c:pt>
                <c:pt idx="141">
                  <c:v>132.75500000000096</c:v>
                </c:pt>
                <c:pt idx="142">
                  <c:v>132.81000000000097</c:v>
                </c:pt>
                <c:pt idx="143">
                  <c:v>132.86500000000098</c:v>
                </c:pt>
                <c:pt idx="144">
                  <c:v>132.92000000000098</c:v>
                </c:pt>
                <c:pt idx="145">
                  <c:v>132.97500000000099</c:v>
                </c:pt>
                <c:pt idx="146">
                  <c:v>133.030000000001</c:v>
                </c:pt>
                <c:pt idx="147">
                  <c:v>133.085000000001</c:v>
                </c:pt>
                <c:pt idx="148">
                  <c:v>133.14000000000101</c:v>
                </c:pt>
                <c:pt idx="149">
                  <c:v>133.19500000000102</c:v>
                </c:pt>
                <c:pt idx="150">
                  <c:v>133.25000000000102</c:v>
                </c:pt>
                <c:pt idx="151">
                  <c:v>133.30500000000103</c:v>
                </c:pt>
                <c:pt idx="152">
                  <c:v>133.36000000000104</c:v>
                </c:pt>
                <c:pt idx="153">
                  <c:v>133.41500000000104</c:v>
                </c:pt>
                <c:pt idx="154">
                  <c:v>133.47000000000105</c:v>
                </c:pt>
                <c:pt idx="155">
                  <c:v>133.52500000000106</c:v>
                </c:pt>
                <c:pt idx="156">
                  <c:v>133.58000000000106</c:v>
                </c:pt>
                <c:pt idx="157">
                  <c:v>133.63500000000107</c:v>
                </c:pt>
                <c:pt idx="158">
                  <c:v>133.69000000000108</c:v>
                </c:pt>
                <c:pt idx="159">
                  <c:v>133.74500000000108</c:v>
                </c:pt>
                <c:pt idx="160">
                  <c:v>133.80000000000109</c:v>
                </c:pt>
                <c:pt idx="161">
                  <c:v>133.8550000000011</c:v>
                </c:pt>
                <c:pt idx="162">
                  <c:v>133.91000000000111</c:v>
                </c:pt>
                <c:pt idx="163">
                  <c:v>133.96500000000111</c:v>
                </c:pt>
                <c:pt idx="164">
                  <c:v>134.02000000000112</c:v>
                </c:pt>
                <c:pt idx="165">
                  <c:v>134.07500000000113</c:v>
                </c:pt>
                <c:pt idx="166">
                  <c:v>134.13000000000113</c:v>
                </c:pt>
                <c:pt idx="167">
                  <c:v>134.18500000000114</c:v>
                </c:pt>
                <c:pt idx="168">
                  <c:v>134.24000000000115</c:v>
                </c:pt>
                <c:pt idx="169">
                  <c:v>134.29500000000115</c:v>
                </c:pt>
                <c:pt idx="170">
                  <c:v>134.35000000000116</c:v>
                </c:pt>
                <c:pt idx="171">
                  <c:v>134.40500000000117</c:v>
                </c:pt>
                <c:pt idx="172">
                  <c:v>134.46000000000117</c:v>
                </c:pt>
                <c:pt idx="173">
                  <c:v>134.51500000000118</c:v>
                </c:pt>
                <c:pt idx="174">
                  <c:v>134.57000000000119</c:v>
                </c:pt>
                <c:pt idx="175">
                  <c:v>134.62500000000119</c:v>
                </c:pt>
                <c:pt idx="176">
                  <c:v>134.6800000000012</c:v>
                </c:pt>
                <c:pt idx="177">
                  <c:v>134.73500000000121</c:v>
                </c:pt>
                <c:pt idx="178">
                  <c:v>134.79000000000121</c:v>
                </c:pt>
                <c:pt idx="179">
                  <c:v>134.84500000000122</c:v>
                </c:pt>
                <c:pt idx="180">
                  <c:v>134.90000000000123</c:v>
                </c:pt>
                <c:pt idx="181">
                  <c:v>134.95500000000123</c:v>
                </c:pt>
                <c:pt idx="182">
                  <c:v>135.01000000000124</c:v>
                </c:pt>
                <c:pt idx="183">
                  <c:v>135.06500000000125</c:v>
                </c:pt>
                <c:pt idx="184">
                  <c:v>135.12000000000126</c:v>
                </c:pt>
                <c:pt idx="185">
                  <c:v>135.17500000000126</c:v>
                </c:pt>
                <c:pt idx="186">
                  <c:v>135.23000000000127</c:v>
                </c:pt>
                <c:pt idx="187">
                  <c:v>135.28500000000128</c:v>
                </c:pt>
                <c:pt idx="188">
                  <c:v>135.34000000000128</c:v>
                </c:pt>
                <c:pt idx="189">
                  <c:v>135.39500000000129</c:v>
                </c:pt>
                <c:pt idx="190">
                  <c:v>135.4500000000013</c:v>
                </c:pt>
                <c:pt idx="191">
                  <c:v>135.5050000000013</c:v>
                </c:pt>
                <c:pt idx="192">
                  <c:v>135.56000000000131</c:v>
                </c:pt>
                <c:pt idx="193">
                  <c:v>135.61500000000132</c:v>
                </c:pt>
                <c:pt idx="194">
                  <c:v>135.67000000000132</c:v>
                </c:pt>
                <c:pt idx="195">
                  <c:v>135.72500000000133</c:v>
                </c:pt>
                <c:pt idx="196">
                  <c:v>135.78000000000134</c:v>
                </c:pt>
                <c:pt idx="197">
                  <c:v>135.83500000000134</c:v>
                </c:pt>
                <c:pt idx="198">
                  <c:v>135.89000000000135</c:v>
                </c:pt>
                <c:pt idx="199">
                  <c:v>135.94500000000136</c:v>
                </c:pt>
                <c:pt idx="200">
                  <c:v>136.00000000000136</c:v>
                </c:pt>
                <c:pt idx="201">
                  <c:v>136.05500000000137</c:v>
                </c:pt>
                <c:pt idx="202">
                  <c:v>136.11000000000138</c:v>
                </c:pt>
                <c:pt idx="203">
                  <c:v>136.16500000000138</c:v>
                </c:pt>
                <c:pt idx="204">
                  <c:v>136.22000000000139</c:v>
                </c:pt>
                <c:pt idx="205">
                  <c:v>136.2750000000014</c:v>
                </c:pt>
                <c:pt idx="206">
                  <c:v>136.33000000000141</c:v>
                </c:pt>
                <c:pt idx="207">
                  <c:v>136.38500000000141</c:v>
                </c:pt>
                <c:pt idx="208">
                  <c:v>136.44000000000142</c:v>
                </c:pt>
                <c:pt idx="209">
                  <c:v>136.49500000000143</c:v>
                </c:pt>
                <c:pt idx="210">
                  <c:v>136.55000000000143</c:v>
                </c:pt>
                <c:pt idx="211">
                  <c:v>136.60500000000144</c:v>
                </c:pt>
                <c:pt idx="212">
                  <c:v>136.66000000000145</c:v>
                </c:pt>
                <c:pt idx="213">
                  <c:v>136.71500000000145</c:v>
                </c:pt>
                <c:pt idx="214">
                  <c:v>136.77000000000146</c:v>
                </c:pt>
                <c:pt idx="215">
                  <c:v>136.82500000000147</c:v>
                </c:pt>
                <c:pt idx="216">
                  <c:v>136.88000000000147</c:v>
                </c:pt>
                <c:pt idx="217">
                  <c:v>136.93500000000148</c:v>
                </c:pt>
                <c:pt idx="218">
                  <c:v>136.99000000000149</c:v>
                </c:pt>
                <c:pt idx="219">
                  <c:v>137.04500000000149</c:v>
                </c:pt>
                <c:pt idx="220">
                  <c:v>137.1000000000015</c:v>
                </c:pt>
                <c:pt idx="221">
                  <c:v>137.15500000000151</c:v>
                </c:pt>
                <c:pt idx="222">
                  <c:v>137.21000000000151</c:v>
                </c:pt>
                <c:pt idx="223">
                  <c:v>137.26500000000152</c:v>
                </c:pt>
                <c:pt idx="224">
                  <c:v>137.32000000000153</c:v>
                </c:pt>
                <c:pt idx="225">
                  <c:v>137.37500000000153</c:v>
                </c:pt>
                <c:pt idx="226">
                  <c:v>137.43000000000154</c:v>
                </c:pt>
                <c:pt idx="227">
                  <c:v>137.48500000000155</c:v>
                </c:pt>
                <c:pt idx="228">
                  <c:v>137.54000000000156</c:v>
                </c:pt>
                <c:pt idx="229">
                  <c:v>137.59500000000156</c:v>
                </c:pt>
                <c:pt idx="230">
                  <c:v>137.65000000000157</c:v>
                </c:pt>
                <c:pt idx="231">
                  <c:v>137.70500000000158</c:v>
                </c:pt>
                <c:pt idx="232">
                  <c:v>137.76000000000158</c:v>
                </c:pt>
                <c:pt idx="233">
                  <c:v>137.81500000000159</c:v>
                </c:pt>
                <c:pt idx="234">
                  <c:v>137.8700000000016</c:v>
                </c:pt>
                <c:pt idx="235">
                  <c:v>137.9250000000016</c:v>
                </c:pt>
                <c:pt idx="236">
                  <c:v>137.98000000000161</c:v>
                </c:pt>
                <c:pt idx="237">
                  <c:v>138.03500000000162</c:v>
                </c:pt>
                <c:pt idx="238">
                  <c:v>138.09000000000162</c:v>
                </c:pt>
                <c:pt idx="239">
                  <c:v>138.14500000000163</c:v>
                </c:pt>
                <c:pt idx="240">
                  <c:v>138.20000000000164</c:v>
                </c:pt>
                <c:pt idx="241">
                  <c:v>138.25500000000164</c:v>
                </c:pt>
                <c:pt idx="242">
                  <c:v>138.31000000000165</c:v>
                </c:pt>
                <c:pt idx="243">
                  <c:v>138.36500000000166</c:v>
                </c:pt>
                <c:pt idx="244">
                  <c:v>138.42000000000166</c:v>
                </c:pt>
                <c:pt idx="245">
                  <c:v>138.47500000000167</c:v>
                </c:pt>
                <c:pt idx="246">
                  <c:v>138.53000000000168</c:v>
                </c:pt>
                <c:pt idx="247">
                  <c:v>138.58500000000168</c:v>
                </c:pt>
                <c:pt idx="248">
                  <c:v>138.64000000000169</c:v>
                </c:pt>
                <c:pt idx="249">
                  <c:v>138.6950000000017</c:v>
                </c:pt>
                <c:pt idx="250">
                  <c:v>138.75000000000171</c:v>
                </c:pt>
                <c:pt idx="251">
                  <c:v>138.80500000000171</c:v>
                </c:pt>
                <c:pt idx="252">
                  <c:v>138.86000000000172</c:v>
                </c:pt>
                <c:pt idx="253">
                  <c:v>138.91500000000173</c:v>
                </c:pt>
                <c:pt idx="254">
                  <c:v>138.97000000000173</c:v>
                </c:pt>
                <c:pt idx="255">
                  <c:v>139.02500000000174</c:v>
                </c:pt>
                <c:pt idx="256">
                  <c:v>139.08000000000175</c:v>
                </c:pt>
                <c:pt idx="257">
                  <c:v>139.13500000000175</c:v>
                </c:pt>
                <c:pt idx="258">
                  <c:v>139.19000000000176</c:v>
                </c:pt>
                <c:pt idx="259">
                  <c:v>139.24500000000177</c:v>
                </c:pt>
                <c:pt idx="260">
                  <c:v>139.30000000000177</c:v>
                </c:pt>
                <c:pt idx="261">
                  <c:v>139.35500000000178</c:v>
                </c:pt>
                <c:pt idx="262">
                  <c:v>139.41000000000179</c:v>
                </c:pt>
                <c:pt idx="263">
                  <c:v>139.46500000000179</c:v>
                </c:pt>
                <c:pt idx="264">
                  <c:v>139.5200000000018</c:v>
                </c:pt>
                <c:pt idx="265">
                  <c:v>139.57500000000181</c:v>
                </c:pt>
                <c:pt idx="266">
                  <c:v>139.63000000000181</c:v>
                </c:pt>
                <c:pt idx="267">
                  <c:v>139.68500000000182</c:v>
                </c:pt>
                <c:pt idx="268">
                  <c:v>139.74000000000183</c:v>
                </c:pt>
                <c:pt idx="269">
                  <c:v>139.79500000000183</c:v>
                </c:pt>
                <c:pt idx="270">
                  <c:v>139.85000000000184</c:v>
                </c:pt>
                <c:pt idx="271">
                  <c:v>139.90500000000185</c:v>
                </c:pt>
                <c:pt idx="272">
                  <c:v>139.96000000000186</c:v>
                </c:pt>
                <c:pt idx="273">
                  <c:v>140.01500000000186</c:v>
                </c:pt>
                <c:pt idx="274">
                  <c:v>140.07000000000187</c:v>
                </c:pt>
                <c:pt idx="275">
                  <c:v>140.12500000000188</c:v>
                </c:pt>
                <c:pt idx="276">
                  <c:v>140.18000000000188</c:v>
                </c:pt>
                <c:pt idx="277">
                  <c:v>140.23500000000189</c:v>
                </c:pt>
                <c:pt idx="278">
                  <c:v>140.2900000000019</c:v>
                </c:pt>
                <c:pt idx="279">
                  <c:v>140.3450000000019</c:v>
                </c:pt>
                <c:pt idx="280">
                  <c:v>140.40000000000191</c:v>
                </c:pt>
                <c:pt idx="281">
                  <c:v>140.45500000000192</c:v>
                </c:pt>
                <c:pt idx="282">
                  <c:v>140.51000000000192</c:v>
                </c:pt>
                <c:pt idx="283">
                  <c:v>140.56500000000193</c:v>
                </c:pt>
                <c:pt idx="284">
                  <c:v>140.62000000000194</c:v>
                </c:pt>
                <c:pt idx="285">
                  <c:v>140.67500000000194</c:v>
                </c:pt>
                <c:pt idx="286">
                  <c:v>140.73000000000195</c:v>
                </c:pt>
                <c:pt idx="287">
                  <c:v>140.78500000000196</c:v>
                </c:pt>
                <c:pt idx="288">
                  <c:v>140.84000000000196</c:v>
                </c:pt>
                <c:pt idx="289">
                  <c:v>140.89500000000197</c:v>
                </c:pt>
                <c:pt idx="290">
                  <c:v>140.95000000000198</c:v>
                </c:pt>
                <c:pt idx="291">
                  <c:v>141.00500000000198</c:v>
                </c:pt>
                <c:pt idx="292">
                  <c:v>141.06000000000199</c:v>
                </c:pt>
                <c:pt idx="293">
                  <c:v>141.115000000002</c:v>
                </c:pt>
                <c:pt idx="294">
                  <c:v>141.17000000000201</c:v>
                </c:pt>
                <c:pt idx="295">
                  <c:v>141.22500000000201</c:v>
                </c:pt>
                <c:pt idx="296">
                  <c:v>141.28000000000202</c:v>
                </c:pt>
                <c:pt idx="297">
                  <c:v>141.33500000000203</c:v>
                </c:pt>
                <c:pt idx="298">
                  <c:v>141.39000000000203</c:v>
                </c:pt>
                <c:pt idx="299">
                  <c:v>141.44500000000204</c:v>
                </c:pt>
                <c:pt idx="300">
                  <c:v>141.50000000000205</c:v>
                </c:pt>
                <c:pt idx="301">
                  <c:v>141.55500000000205</c:v>
                </c:pt>
                <c:pt idx="302">
                  <c:v>141.61000000000206</c:v>
                </c:pt>
                <c:pt idx="303">
                  <c:v>141.66500000000207</c:v>
                </c:pt>
                <c:pt idx="304">
                  <c:v>141.72000000000207</c:v>
                </c:pt>
                <c:pt idx="305">
                  <c:v>141.77500000000208</c:v>
                </c:pt>
                <c:pt idx="306">
                  <c:v>141.83000000000209</c:v>
                </c:pt>
                <c:pt idx="307">
                  <c:v>141.88500000000209</c:v>
                </c:pt>
                <c:pt idx="308">
                  <c:v>141.9400000000021</c:v>
                </c:pt>
                <c:pt idx="309">
                  <c:v>141.99500000000211</c:v>
                </c:pt>
                <c:pt idx="310">
                  <c:v>142.05000000000211</c:v>
                </c:pt>
                <c:pt idx="311">
                  <c:v>142.10500000000212</c:v>
                </c:pt>
                <c:pt idx="312">
                  <c:v>142.16000000000213</c:v>
                </c:pt>
                <c:pt idx="313">
                  <c:v>142.21500000000214</c:v>
                </c:pt>
                <c:pt idx="314">
                  <c:v>142.27000000000214</c:v>
                </c:pt>
                <c:pt idx="315">
                  <c:v>142.32500000000215</c:v>
                </c:pt>
                <c:pt idx="316">
                  <c:v>142.38000000000216</c:v>
                </c:pt>
                <c:pt idx="317">
                  <c:v>142.43500000000216</c:v>
                </c:pt>
                <c:pt idx="318">
                  <c:v>142.49000000000217</c:v>
                </c:pt>
                <c:pt idx="319">
                  <c:v>142.54500000000218</c:v>
                </c:pt>
                <c:pt idx="320">
                  <c:v>142.60000000000218</c:v>
                </c:pt>
                <c:pt idx="321">
                  <c:v>142.65500000000219</c:v>
                </c:pt>
                <c:pt idx="322">
                  <c:v>142.7100000000022</c:v>
                </c:pt>
                <c:pt idx="323">
                  <c:v>142.7650000000022</c:v>
                </c:pt>
                <c:pt idx="324">
                  <c:v>142.82000000000221</c:v>
                </c:pt>
                <c:pt idx="325">
                  <c:v>142.87500000000222</c:v>
                </c:pt>
                <c:pt idx="326">
                  <c:v>142.93000000000222</c:v>
                </c:pt>
                <c:pt idx="327">
                  <c:v>142.98500000000223</c:v>
                </c:pt>
                <c:pt idx="328">
                  <c:v>143.04000000000224</c:v>
                </c:pt>
                <c:pt idx="329">
                  <c:v>143.09500000000224</c:v>
                </c:pt>
                <c:pt idx="330">
                  <c:v>143.15000000000225</c:v>
                </c:pt>
                <c:pt idx="331">
                  <c:v>143.20500000000226</c:v>
                </c:pt>
                <c:pt idx="332">
                  <c:v>143.26000000000226</c:v>
                </c:pt>
                <c:pt idx="333">
                  <c:v>143.31500000000227</c:v>
                </c:pt>
                <c:pt idx="334">
                  <c:v>143.37000000000228</c:v>
                </c:pt>
                <c:pt idx="335">
                  <c:v>143.42500000000229</c:v>
                </c:pt>
                <c:pt idx="336">
                  <c:v>143.48000000000229</c:v>
                </c:pt>
                <c:pt idx="337">
                  <c:v>143.5350000000023</c:v>
                </c:pt>
                <c:pt idx="338">
                  <c:v>143.59000000000231</c:v>
                </c:pt>
                <c:pt idx="339">
                  <c:v>143.64500000000231</c:v>
                </c:pt>
                <c:pt idx="340">
                  <c:v>143.70000000000232</c:v>
                </c:pt>
                <c:pt idx="341">
                  <c:v>143.75500000000233</c:v>
                </c:pt>
                <c:pt idx="342">
                  <c:v>143.81000000000233</c:v>
                </c:pt>
                <c:pt idx="343">
                  <c:v>143.86500000000234</c:v>
                </c:pt>
                <c:pt idx="344">
                  <c:v>143.92000000000235</c:v>
                </c:pt>
                <c:pt idx="345">
                  <c:v>143.97500000000235</c:v>
                </c:pt>
                <c:pt idx="346">
                  <c:v>144.03000000000236</c:v>
                </c:pt>
                <c:pt idx="347">
                  <c:v>144.08500000000237</c:v>
                </c:pt>
                <c:pt idx="348">
                  <c:v>144.14000000000237</c:v>
                </c:pt>
                <c:pt idx="349">
                  <c:v>144.19500000000238</c:v>
                </c:pt>
                <c:pt idx="350">
                  <c:v>144.25000000000239</c:v>
                </c:pt>
                <c:pt idx="351">
                  <c:v>144.30500000000239</c:v>
                </c:pt>
                <c:pt idx="352">
                  <c:v>144.3600000000024</c:v>
                </c:pt>
                <c:pt idx="353">
                  <c:v>144.41500000000241</c:v>
                </c:pt>
                <c:pt idx="354">
                  <c:v>144.47000000000241</c:v>
                </c:pt>
                <c:pt idx="355">
                  <c:v>144.52500000000242</c:v>
                </c:pt>
                <c:pt idx="356">
                  <c:v>144.58000000000243</c:v>
                </c:pt>
                <c:pt idx="357">
                  <c:v>144.63500000000244</c:v>
                </c:pt>
                <c:pt idx="358">
                  <c:v>144.69000000000244</c:v>
                </c:pt>
                <c:pt idx="359">
                  <c:v>144.74500000000245</c:v>
                </c:pt>
                <c:pt idx="360">
                  <c:v>144.80000000000246</c:v>
                </c:pt>
                <c:pt idx="361">
                  <c:v>144.85500000000246</c:v>
                </c:pt>
                <c:pt idx="362">
                  <c:v>144.91000000000247</c:v>
                </c:pt>
                <c:pt idx="363">
                  <c:v>144.96500000000248</c:v>
                </c:pt>
                <c:pt idx="364">
                  <c:v>145.02000000000248</c:v>
                </c:pt>
                <c:pt idx="365">
                  <c:v>145.07500000000249</c:v>
                </c:pt>
                <c:pt idx="366">
                  <c:v>145.1300000000025</c:v>
                </c:pt>
                <c:pt idx="367">
                  <c:v>145.1850000000025</c:v>
                </c:pt>
                <c:pt idx="368">
                  <c:v>145.24000000000251</c:v>
                </c:pt>
                <c:pt idx="369">
                  <c:v>145.29500000000252</c:v>
                </c:pt>
                <c:pt idx="370">
                  <c:v>145.35000000000252</c:v>
                </c:pt>
                <c:pt idx="371">
                  <c:v>145.40500000000253</c:v>
                </c:pt>
                <c:pt idx="372">
                  <c:v>145.46000000000254</c:v>
                </c:pt>
                <c:pt idx="373">
                  <c:v>145.51500000000254</c:v>
                </c:pt>
                <c:pt idx="374">
                  <c:v>145.57000000000255</c:v>
                </c:pt>
                <c:pt idx="375">
                  <c:v>145.62500000000256</c:v>
                </c:pt>
                <c:pt idx="376">
                  <c:v>145.68000000000256</c:v>
                </c:pt>
                <c:pt idx="377">
                  <c:v>145.73500000000257</c:v>
                </c:pt>
                <c:pt idx="378">
                  <c:v>145.79000000000258</c:v>
                </c:pt>
                <c:pt idx="379">
                  <c:v>145.84500000000259</c:v>
                </c:pt>
                <c:pt idx="380">
                  <c:v>145.90000000000259</c:v>
                </c:pt>
                <c:pt idx="381">
                  <c:v>145.9550000000026</c:v>
                </c:pt>
                <c:pt idx="382">
                  <c:v>146.01000000000261</c:v>
                </c:pt>
                <c:pt idx="383">
                  <c:v>146.06500000000261</c:v>
                </c:pt>
                <c:pt idx="384">
                  <c:v>146.12000000000262</c:v>
                </c:pt>
                <c:pt idx="385">
                  <c:v>146.17500000000263</c:v>
                </c:pt>
                <c:pt idx="386">
                  <c:v>146.23000000000263</c:v>
                </c:pt>
                <c:pt idx="387">
                  <c:v>146.28500000000264</c:v>
                </c:pt>
                <c:pt idx="388">
                  <c:v>146.34000000000265</c:v>
                </c:pt>
                <c:pt idx="389">
                  <c:v>146.39500000000265</c:v>
                </c:pt>
                <c:pt idx="390">
                  <c:v>146.45000000000266</c:v>
                </c:pt>
                <c:pt idx="391">
                  <c:v>146.50500000000267</c:v>
                </c:pt>
                <c:pt idx="392">
                  <c:v>146.56000000000267</c:v>
                </c:pt>
                <c:pt idx="393">
                  <c:v>146.61500000000268</c:v>
                </c:pt>
                <c:pt idx="394">
                  <c:v>146.67000000000269</c:v>
                </c:pt>
                <c:pt idx="395">
                  <c:v>146.72500000000269</c:v>
                </c:pt>
                <c:pt idx="396">
                  <c:v>146.7800000000027</c:v>
                </c:pt>
                <c:pt idx="397">
                  <c:v>146.83500000000271</c:v>
                </c:pt>
                <c:pt idx="398">
                  <c:v>146.89000000000271</c:v>
                </c:pt>
                <c:pt idx="399">
                  <c:v>146.94500000000272</c:v>
                </c:pt>
                <c:pt idx="400">
                  <c:v>147.00000000000273</c:v>
                </c:pt>
                <c:pt idx="401">
                  <c:v>147.05500000000274</c:v>
                </c:pt>
                <c:pt idx="402">
                  <c:v>147.11000000000274</c:v>
                </c:pt>
                <c:pt idx="403">
                  <c:v>147.16500000000275</c:v>
                </c:pt>
                <c:pt idx="404">
                  <c:v>147.22000000000276</c:v>
                </c:pt>
                <c:pt idx="405">
                  <c:v>147.27500000000276</c:v>
                </c:pt>
                <c:pt idx="406">
                  <c:v>147.33000000000277</c:v>
                </c:pt>
                <c:pt idx="407">
                  <c:v>147.38500000000278</c:v>
                </c:pt>
                <c:pt idx="408">
                  <c:v>147.44000000000278</c:v>
                </c:pt>
                <c:pt idx="409">
                  <c:v>147.49500000000279</c:v>
                </c:pt>
                <c:pt idx="410">
                  <c:v>147.5500000000028</c:v>
                </c:pt>
                <c:pt idx="411">
                  <c:v>147.6050000000028</c:v>
                </c:pt>
                <c:pt idx="412">
                  <c:v>147.66000000000281</c:v>
                </c:pt>
                <c:pt idx="413">
                  <c:v>147.71500000000282</c:v>
                </c:pt>
                <c:pt idx="414">
                  <c:v>147.77000000000282</c:v>
                </c:pt>
                <c:pt idx="415">
                  <c:v>147.82500000000283</c:v>
                </c:pt>
                <c:pt idx="416">
                  <c:v>147.88000000000284</c:v>
                </c:pt>
                <c:pt idx="417">
                  <c:v>147.93500000000284</c:v>
                </c:pt>
                <c:pt idx="418">
                  <c:v>147.99000000000285</c:v>
                </c:pt>
                <c:pt idx="419">
                  <c:v>148.04500000000286</c:v>
                </c:pt>
                <c:pt idx="420">
                  <c:v>148.10000000000286</c:v>
                </c:pt>
                <c:pt idx="421">
                  <c:v>148.15500000000287</c:v>
                </c:pt>
                <c:pt idx="422">
                  <c:v>148.21000000000288</c:v>
                </c:pt>
                <c:pt idx="423">
                  <c:v>148.26500000000289</c:v>
                </c:pt>
                <c:pt idx="424">
                  <c:v>148.32000000000289</c:v>
                </c:pt>
                <c:pt idx="425">
                  <c:v>148.3750000000029</c:v>
                </c:pt>
                <c:pt idx="426">
                  <c:v>148.43000000000291</c:v>
                </c:pt>
                <c:pt idx="427">
                  <c:v>148.48500000000291</c:v>
                </c:pt>
                <c:pt idx="428">
                  <c:v>148.54000000000292</c:v>
                </c:pt>
                <c:pt idx="429">
                  <c:v>148.59500000000293</c:v>
                </c:pt>
                <c:pt idx="430">
                  <c:v>148.65000000000293</c:v>
                </c:pt>
                <c:pt idx="431">
                  <c:v>148.70500000000294</c:v>
                </c:pt>
                <c:pt idx="432">
                  <c:v>148.76000000000295</c:v>
                </c:pt>
                <c:pt idx="433">
                  <c:v>148.81500000000295</c:v>
                </c:pt>
                <c:pt idx="434">
                  <c:v>148.87000000000296</c:v>
                </c:pt>
                <c:pt idx="435">
                  <c:v>148.92500000000297</c:v>
                </c:pt>
                <c:pt idx="436">
                  <c:v>148.98000000000297</c:v>
                </c:pt>
                <c:pt idx="437">
                  <c:v>149.03500000000298</c:v>
                </c:pt>
                <c:pt idx="438">
                  <c:v>149.09000000000299</c:v>
                </c:pt>
                <c:pt idx="439">
                  <c:v>149.14500000000299</c:v>
                </c:pt>
                <c:pt idx="440">
                  <c:v>149.200000000003</c:v>
                </c:pt>
                <c:pt idx="441">
                  <c:v>149.25500000000301</c:v>
                </c:pt>
                <c:pt idx="442">
                  <c:v>149.31000000000301</c:v>
                </c:pt>
                <c:pt idx="443">
                  <c:v>149.36500000000302</c:v>
                </c:pt>
                <c:pt idx="444">
                  <c:v>149.42000000000303</c:v>
                </c:pt>
                <c:pt idx="445">
                  <c:v>149.47500000000304</c:v>
                </c:pt>
                <c:pt idx="446">
                  <c:v>149.53000000000304</c:v>
                </c:pt>
                <c:pt idx="447">
                  <c:v>149.58500000000305</c:v>
                </c:pt>
                <c:pt idx="448">
                  <c:v>149.64000000000306</c:v>
                </c:pt>
                <c:pt idx="449">
                  <c:v>149.69500000000306</c:v>
                </c:pt>
              </c:numCache>
            </c:numRef>
          </c:xVal>
          <c:yVal>
            <c:numRef>
              <c:f>Sheet9!$C$51:$C$500</c:f>
              <c:numCache>
                <c:formatCode>General</c:formatCode>
                <c:ptCount val="450"/>
                <c:pt idx="0">
                  <c:v>4.049695810553219</c:v>
                </c:pt>
                <c:pt idx="1">
                  <c:v>4.049695810553219</c:v>
                </c:pt>
                <c:pt idx="2">
                  <c:v>4.0470782364210107</c:v>
                </c:pt>
                <c:pt idx="3">
                  <c:v>4.049695810553219</c:v>
                </c:pt>
                <c:pt idx="4">
                  <c:v>4.049695810553219</c:v>
                </c:pt>
                <c:pt idx="5">
                  <c:v>4.0470782364210107</c:v>
                </c:pt>
                <c:pt idx="6">
                  <c:v>4.0470782364210107</c:v>
                </c:pt>
                <c:pt idx="7">
                  <c:v>4.049695810553219</c:v>
                </c:pt>
                <c:pt idx="8">
                  <c:v>4.049695810553219</c:v>
                </c:pt>
                <c:pt idx="9">
                  <c:v>4.0476022996699692</c:v>
                </c:pt>
                <c:pt idx="10">
                  <c:v>4.049695810553219</c:v>
                </c:pt>
                <c:pt idx="11">
                  <c:v>4.049695810553219</c:v>
                </c:pt>
                <c:pt idx="12">
                  <c:v>4.0585446580909137</c:v>
                </c:pt>
                <c:pt idx="13">
                  <c:v>4.049695810553219</c:v>
                </c:pt>
                <c:pt idx="14">
                  <c:v>4.049695810553219</c:v>
                </c:pt>
                <c:pt idx="15">
                  <c:v>4.049695810553219</c:v>
                </c:pt>
                <c:pt idx="16">
                  <c:v>4.0585446580909137</c:v>
                </c:pt>
                <c:pt idx="17">
                  <c:v>4.0585446580909137</c:v>
                </c:pt>
                <c:pt idx="18">
                  <c:v>4.0585446580909137</c:v>
                </c:pt>
                <c:pt idx="19">
                  <c:v>4.0585446580909137</c:v>
                </c:pt>
                <c:pt idx="20">
                  <c:v>4.0585446580909137</c:v>
                </c:pt>
                <c:pt idx="21">
                  <c:v>4.0585446580909137</c:v>
                </c:pt>
                <c:pt idx="22">
                  <c:v>4.0585446580909137</c:v>
                </c:pt>
                <c:pt idx="23">
                  <c:v>4.0531752851840297</c:v>
                </c:pt>
                <c:pt idx="24">
                  <c:v>4.0531752851840297</c:v>
                </c:pt>
                <c:pt idx="25">
                  <c:v>4.0531752851840297</c:v>
                </c:pt>
                <c:pt idx="26">
                  <c:v>4.0523065508752021</c:v>
                </c:pt>
                <c:pt idx="27">
                  <c:v>4.0531752851840297</c:v>
                </c:pt>
                <c:pt idx="28">
                  <c:v>4.0531752851840297</c:v>
                </c:pt>
                <c:pt idx="29">
                  <c:v>4.0531752851840297</c:v>
                </c:pt>
                <c:pt idx="30">
                  <c:v>4.0523065508752021</c:v>
                </c:pt>
                <c:pt idx="31">
                  <c:v>4.0531752851840297</c:v>
                </c:pt>
                <c:pt idx="32">
                  <c:v>4.0531752851840297</c:v>
                </c:pt>
                <c:pt idx="33">
                  <c:v>4.0597531174524812</c:v>
                </c:pt>
                <c:pt idx="34">
                  <c:v>4.0597531174524812</c:v>
                </c:pt>
                <c:pt idx="35">
                  <c:v>4.0600981234935096</c:v>
                </c:pt>
                <c:pt idx="36">
                  <c:v>4.0633697579226702</c:v>
                </c:pt>
                <c:pt idx="37">
                  <c:v>4.0600981234935096</c:v>
                </c:pt>
                <c:pt idx="38">
                  <c:v>4.0597531174524812</c:v>
                </c:pt>
                <c:pt idx="39">
                  <c:v>4.0597531174524812</c:v>
                </c:pt>
                <c:pt idx="40">
                  <c:v>4.0597531174524812</c:v>
                </c:pt>
                <c:pt idx="41">
                  <c:v>4.0600981234935096</c:v>
                </c:pt>
                <c:pt idx="42">
                  <c:v>4.0600981234935096</c:v>
                </c:pt>
                <c:pt idx="43">
                  <c:v>4.0597531174524812</c:v>
                </c:pt>
                <c:pt idx="44">
                  <c:v>4.0597531174524812</c:v>
                </c:pt>
                <c:pt idx="45">
                  <c:v>4.0597531174524812</c:v>
                </c:pt>
                <c:pt idx="46">
                  <c:v>4.0531752851840297</c:v>
                </c:pt>
                <c:pt idx="47">
                  <c:v>4.0581991155857473</c:v>
                </c:pt>
                <c:pt idx="48">
                  <c:v>4.0581991155857473</c:v>
                </c:pt>
                <c:pt idx="49">
                  <c:v>4.0581991155857473</c:v>
                </c:pt>
                <c:pt idx="50">
                  <c:v>4.0531752851840297</c:v>
                </c:pt>
                <c:pt idx="51">
                  <c:v>4.0523065508752021</c:v>
                </c:pt>
                <c:pt idx="52">
                  <c:v>4.0523065508752021</c:v>
                </c:pt>
                <c:pt idx="53">
                  <c:v>4.0523065508752021</c:v>
                </c:pt>
                <c:pt idx="54">
                  <c:v>4.0488240469202914</c:v>
                </c:pt>
                <c:pt idx="55">
                  <c:v>4.0523065508752021</c:v>
                </c:pt>
                <c:pt idx="56">
                  <c:v>4.0531752851840297</c:v>
                </c:pt>
                <c:pt idx="57">
                  <c:v>4.0531752851840297</c:v>
                </c:pt>
                <c:pt idx="58">
                  <c:v>4.0531752851840297</c:v>
                </c:pt>
                <c:pt idx="59">
                  <c:v>4.0523065508752021</c:v>
                </c:pt>
                <c:pt idx="60">
                  <c:v>4.0523065508752021</c:v>
                </c:pt>
                <c:pt idx="61">
                  <c:v>4.0488240469202914</c:v>
                </c:pt>
                <c:pt idx="62">
                  <c:v>4.0472529546882505</c:v>
                </c:pt>
                <c:pt idx="63">
                  <c:v>4.0472529546882505</c:v>
                </c:pt>
                <c:pt idx="64">
                  <c:v>4.0472529546882505</c:v>
                </c:pt>
                <c:pt idx="65">
                  <c:v>4.0453293727363713</c:v>
                </c:pt>
                <c:pt idx="66">
                  <c:v>4.0453293727363713</c:v>
                </c:pt>
                <c:pt idx="67">
                  <c:v>4.0453293727363713</c:v>
                </c:pt>
                <c:pt idx="68">
                  <c:v>4.0453293727363713</c:v>
                </c:pt>
                <c:pt idx="69">
                  <c:v>4.0427003290697625</c:v>
                </c:pt>
                <c:pt idx="70">
                  <c:v>4.0427003290697625</c:v>
                </c:pt>
                <c:pt idx="71">
                  <c:v>4.0427003290697625</c:v>
                </c:pt>
                <c:pt idx="72">
                  <c:v>4.0402403032288996</c:v>
                </c:pt>
                <c:pt idx="73">
                  <c:v>4.0419980818498917</c:v>
                </c:pt>
                <c:pt idx="74">
                  <c:v>4.0419980818498917</c:v>
                </c:pt>
                <c:pt idx="75">
                  <c:v>4.0419980818498917</c:v>
                </c:pt>
                <c:pt idx="76">
                  <c:v>4.0419980818498917</c:v>
                </c:pt>
                <c:pt idx="77">
                  <c:v>4.0419980818498917</c:v>
                </c:pt>
                <c:pt idx="78">
                  <c:v>4.0419980818498917</c:v>
                </c:pt>
                <c:pt idx="79">
                  <c:v>4.0402403032288996</c:v>
                </c:pt>
                <c:pt idx="80">
                  <c:v>4.0402403032288996</c:v>
                </c:pt>
                <c:pt idx="81">
                  <c:v>4.0419980818498917</c:v>
                </c:pt>
                <c:pt idx="82">
                  <c:v>4.0402403032288996</c:v>
                </c:pt>
                <c:pt idx="83">
                  <c:v>4.0393602538893409</c:v>
                </c:pt>
                <c:pt idx="84">
                  <c:v>4.0393602538893409</c:v>
                </c:pt>
                <c:pt idx="85">
                  <c:v>4.0393602538893409</c:v>
                </c:pt>
                <c:pt idx="86">
                  <c:v>4.0383031713384758</c:v>
                </c:pt>
                <c:pt idx="87">
                  <c:v>4.0383031713384758</c:v>
                </c:pt>
                <c:pt idx="88">
                  <c:v>4.0383031713384758</c:v>
                </c:pt>
                <c:pt idx="89">
                  <c:v>4.0383031713384758</c:v>
                </c:pt>
                <c:pt idx="90">
                  <c:v>4.0383031713384758</c:v>
                </c:pt>
                <c:pt idx="91">
                  <c:v>4.0383031713384758</c:v>
                </c:pt>
                <c:pt idx="92">
                  <c:v>4.0379505620259364</c:v>
                </c:pt>
                <c:pt idx="93">
                  <c:v>4.0310497118497866</c:v>
                </c:pt>
                <c:pt idx="94">
                  <c:v>4.0379505620259364</c:v>
                </c:pt>
                <c:pt idx="95">
                  <c:v>4.0379505620259364</c:v>
                </c:pt>
                <c:pt idx="96">
                  <c:v>4.0379505620259364</c:v>
                </c:pt>
                <c:pt idx="97">
                  <c:v>4.0383031713384758</c:v>
                </c:pt>
                <c:pt idx="98">
                  <c:v>4.0383031713384758</c:v>
                </c:pt>
                <c:pt idx="99">
                  <c:v>4.0383031713384758</c:v>
                </c:pt>
                <c:pt idx="100">
                  <c:v>4.0383031713384758</c:v>
                </c:pt>
                <c:pt idx="101">
                  <c:v>4.0402403032288996</c:v>
                </c:pt>
                <c:pt idx="102">
                  <c:v>4.040767961318708</c:v>
                </c:pt>
                <c:pt idx="103">
                  <c:v>4.040767961318708</c:v>
                </c:pt>
                <c:pt idx="104">
                  <c:v>4.040767961318708</c:v>
                </c:pt>
                <c:pt idx="105">
                  <c:v>4.040767961318708</c:v>
                </c:pt>
                <c:pt idx="106">
                  <c:v>4.040767961318708</c:v>
                </c:pt>
                <c:pt idx="107">
                  <c:v>4.040767961318708</c:v>
                </c:pt>
                <c:pt idx="108">
                  <c:v>4.040767961318708</c:v>
                </c:pt>
                <c:pt idx="109">
                  <c:v>4.040767961318708</c:v>
                </c:pt>
                <c:pt idx="110">
                  <c:v>4.0411195787625562</c:v>
                </c:pt>
                <c:pt idx="111">
                  <c:v>4.0419980818498917</c:v>
                </c:pt>
                <c:pt idx="112">
                  <c:v>4.0427003290697625</c:v>
                </c:pt>
                <c:pt idx="113">
                  <c:v>4.0453293727363713</c:v>
                </c:pt>
                <c:pt idx="114">
                  <c:v>4.0427003290697625</c:v>
                </c:pt>
                <c:pt idx="115">
                  <c:v>4.0427003290697625</c:v>
                </c:pt>
                <c:pt idx="116">
                  <c:v>4.0419980818498917</c:v>
                </c:pt>
                <c:pt idx="117">
                  <c:v>4.0411195787625562</c:v>
                </c:pt>
                <c:pt idx="118">
                  <c:v>4.0411195787625562</c:v>
                </c:pt>
                <c:pt idx="119">
                  <c:v>4.0411195787625562</c:v>
                </c:pt>
                <c:pt idx="120">
                  <c:v>4.0411195787625562</c:v>
                </c:pt>
                <c:pt idx="121">
                  <c:v>4.0411195787625562</c:v>
                </c:pt>
                <c:pt idx="122">
                  <c:v>4.0411195787625562</c:v>
                </c:pt>
                <c:pt idx="123">
                  <c:v>4.0411195787625562</c:v>
                </c:pt>
                <c:pt idx="124">
                  <c:v>4.040767961318708</c:v>
                </c:pt>
                <c:pt idx="125">
                  <c:v>4.0402403032288996</c:v>
                </c:pt>
                <c:pt idx="126">
                  <c:v>4.0402403032288996</c:v>
                </c:pt>
                <c:pt idx="127">
                  <c:v>4.0402403032288996</c:v>
                </c:pt>
                <c:pt idx="128">
                  <c:v>4.0402403032288996</c:v>
                </c:pt>
                <c:pt idx="129">
                  <c:v>4.0358322911544322</c:v>
                </c:pt>
                <c:pt idx="130">
                  <c:v>4.0358322911544322</c:v>
                </c:pt>
                <c:pt idx="131">
                  <c:v>4.0358322911544322</c:v>
                </c:pt>
                <c:pt idx="132">
                  <c:v>4.0358322911544322</c:v>
                </c:pt>
                <c:pt idx="133">
                  <c:v>4.0358322911544322</c:v>
                </c:pt>
                <c:pt idx="134">
                  <c:v>4.0358322911544322</c:v>
                </c:pt>
                <c:pt idx="135">
                  <c:v>4.0358322911544322</c:v>
                </c:pt>
                <c:pt idx="136">
                  <c:v>4.0358322911544322</c:v>
                </c:pt>
                <c:pt idx="137">
                  <c:v>4.0402403032288996</c:v>
                </c:pt>
                <c:pt idx="138">
                  <c:v>4.0402403032288996</c:v>
                </c:pt>
                <c:pt idx="139">
                  <c:v>4.0358322911544322</c:v>
                </c:pt>
                <c:pt idx="140">
                  <c:v>4.0358322911544322</c:v>
                </c:pt>
                <c:pt idx="141">
                  <c:v>4.0402403032288996</c:v>
                </c:pt>
                <c:pt idx="142">
                  <c:v>4.0402403032288996</c:v>
                </c:pt>
                <c:pt idx="143">
                  <c:v>4.0411195787625562</c:v>
                </c:pt>
                <c:pt idx="144">
                  <c:v>4.0411195787625562</c:v>
                </c:pt>
                <c:pt idx="145">
                  <c:v>4.0411195787625562</c:v>
                </c:pt>
                <c:pt idx="146">
                  <c:v>4.0411195787625562</c:v>
                </c:pt>
                <c:pt idx="147">
                  <c:v>4.0442785845486169</c:v>
                </c:pt>
                <c:pt idx="148">
                  <c:v>4.0411195787625562</c:v>
                </c:pt>
                <c:pt idx="149">
                  <c:v>4.0442785845486169</c:v>
                </c:pt>
                <c:pt idx="150">
                  <c:v>4.0402403032288996</c:v>
                </c:pt>
                <c:pt idx="151">
                  <c:v>4.0384794293807049</c:v>
                </c:pt>
                <c:pt idx="152">
                  <c:v>4.0384794293807049</c:v>
                </c:pt>
                <c:pt idx="153">
                  <c:v>4.0384794293807049</c:v>
                </c:pt>
                <c:pt idx="154">
                  <c:v>4.0384794293807049</c:v>
                </c:pt>
                <c:pt idx="155">
                  <c:v>4.0384794293807049</c:v>
                </c:pt>
                <c:pt idx="156">
                  <c:v>4.0379505620259364</c:v>
                </c:pt>
                <c:pt idx="157">
                  <c:v>4.0358322911544322</c:v>
                </c:pt>
                <c:pt idx="158">
                  <c:v>4.0356555658734212</c:v>
                </c:pt>
                <c:pt idx="159">
                  <c:v>4.0356555658734212</c:v>
                </c:pt>
                <c:pt idx="160">
                  <c:v>4.0354788093550642</c:v>
                </c:pt>
                <c:pt idx="161">
                  <c:v>4.0353020215883175</c:v>
                </c:pt>
                <c:pt idx="162">
                  <c:v>4.032114485685967</c:v>
                </c:pt>
                <c:pt idx="163">
                  <c:v>4.0314047624482265</c:v>
                </c:pt>
                <c:pt idx="164">
                  <c:v>4.0314047624482265</c:v>
                </c:pt>
                <c:pt idx="165">
                  <c:v>4.031937102093484</c:v>
                </c:pt>
                <c:pt idx="166">
                  <c:v>4.031937102093484</c:v>
                </c:pt>
                <c:pt idx="167">
                  <c:v>4.032114485685967</c:v>
                </c:pt>
                <c:pt idx="168">
                  <c:v>4.032114485685967</c:v>
                </c:pt>
                <c:pt idx="169">
                  <c:v>4.032114485685967</c:v>
                </c:pt>
                <c:pt idx="170">
                  <c:v>4.031937102093484</c:v>
                </c:pt>
                <c:pt idx="171">
                  <c:v>4.032114485685967</c:v>
                </c:pt>
                <c:pt idx="172">
                  <c:v>4.031937102093484</c:v>
                </c:pt>
                <c:pt idx="173">
                  <c:v>4.032114485685967</c:v>
                </c:pt>
                <c:pt idx="174">
                  <c:v>4.0353020215883175</c:v>
                </c:pt>
                <c:pt idx="175">
                  <c:v>4.0354788093550642</c:v>
                </c:pt>
                <c:pt idx="176">
                  <c:v>4.0356555658734212</c:v>
                </c:pt>
                <c:pt idx="177">
                  <c:v>4.0354788093550642</c:v>
                </c:pt>
                <c:pt idx="178">
                  <c:v>4.0353020215883175</c:v>
                </c:pt>
                <c:pt idx="179">
                  <c:v>4.0353020215883175</c:v>
                </c:pt>
                <c:pt idx="180">
                  <c:v>4.0353020215883175</c:v>
                </c:pt>
                <c:pt idx="181">
                  <c:v>4.0354788093550642</c:v>
                </c:pt>
                <c:pt idx="182">
                  <c:v>4.0353020215883175</c:v>
                </c:pt>
                <c:pt idx="183">
                  <c:v>4.032114485685967</c:v>
                </c:pt>
                <c:pt idx="184">
                  <c:v>4.032114485685967</c:v>
                </c:pt>
                <c:pt idx="185">
                  <c:v>4.032114485685967</c:v>
                </c:pt>
                <c:pt idx="186">
                  <c:v>4.032114485685967</c:v>
                </c:pt>
                <c:pt idx="187">
                  <c:v>4.031937102093484</c:v>
                </c:pt>
                <c:pt idx="188">
                  <c:v>4.031937102093484</c:v>
                </c:pt>
                <c:pt idx="189">
                  <c:v>4.0310497118497866</c:v>
                </c:pt>
                <c:pt idx="190">
                  <c:v>4.0310497118497866</c:v>
                </c:pt>
                <c:pt idx="191">
                  <c:v>4.031937102093484</c:v>
                </c:pt>
                <c:pt idx="192">
                  <c:v>4.0310497118497866</c:v>
                </c:pt>
                <c:pt idx="193">
                  <c:v>4.0310497118497866</c:v>
                </c:pt>
                <c:pt idx="194">
                  <c:v>4.0310497118497866</c:v>
                </c:pt>
                <c:pt idx="195">
                  <c:v>4.031937102093484</c:v>
                </c:pt>
                <c:pt idx="196">
                  <c:v>4.0310497118497866</c:v>
                </c:pt>
                <c:pt idx="197">
                  <c:v>4.031937102093484</c:v>
                </c:pt>
                <c:pt idx="198">
                  <c:v>4.031937102093484</c:v>
                </c:pt>
                <c:pt idx="199">
                  <c:v>4.0330009319810491</c:v>
                </c:pt>
                <c:pt idx="200">
                  <c:v>4.0330009319810491</c:v>
                </c:pt>
                <c:pt idx="201">
                  <c:v>4.0330009319810491</c:v>
                </c:pt>
                <c:pt idx="202">
                  <c:v>4.0330009319810491</c:v>
                </c:pt>
                <c:pt idx="203">
                  <c:v>4.031937102093484</c:v>
                </c:pt>
                <c:pt idx="204">
                  <c:v>4.031937102093484</c:v>
                </c:pt>
                <c:pt idx="205">
                  <c:v>4.0310497118497866</c:v>
                </c:pt>
                <c:pt idx="206">
                  <c:v>4.0310497118497866</c:v>
                </c:pt>
                <c:pt idx="207">
                  <c:v>4.0310497118497866</c:v>
                </c:pt>
                <c:pt idx="208">
                  <c:v>4.0310497118497866</c:v>
                </c:pt>
                <c:pt idx="209">
                  <c:v>4.031937102093484</c:v>
                </c:pt>
                <c:pt idx="210">
                  <c:v>4.0330009319810491</c:v>
                </c:pt>
                <c:pt idx="211">
                  <c:v>4.0330009319810491</c:v>
                </c:pt>
                <c:pt idx="212">
                  <c:v>4.0330009319810491</c:v>
                </c:pt>
                <c:pt idx="213">
                  <c:v>4.0495215186137798</c:v>
                </c:pt>
                <c:pt idx="214">
                  <c:v>4.0502185041795453</c:v>
                </c:pt>
                <c:pt idx="215">
                  <c:v>4.0495215186137798</c:v>
                </c:pt>
                <c:pt idx="216">
                  <c:v>4.0502185041795453</c:v>
                </c:pt>
                <c:pt idx="217">
                  <c:v>4.0557769690728422</c:v>
                </c:pt>
                <c:pt idx="218">
                  <c:v>4.0502185041795453</c:v>
                </c:pt>
                <c:pt idx="219">
                  <c:v>4.0502185041795453</c:v>
                </c:pt>
                <c:pt idx="220">
                  <c:v>4.0495215186137798</c:v>
                </c:pt>
                <c:pt idx="221">
                  <c:v>4.0495215186137798</c:v>
                </c:pt>
                <c:pt idx="222">
                  <c:v>4.0330009319810491</c:v>
                </c:pt>
                <c:pt idx="223">
                  <c:v>4.0495215186137798</c:v>
                </c:pt>
                <c:pt idx="224">
                  <c:v>4.0495215186137798</c:v>
                </c:pt>
                <c:pt idx="225">
                  <c:v>4.0330009319810491</c:v>
                </c:pt>
                <c:pt idx="226">
                  <c:v>4.0315822404857853</c:v>
                </c:pt>
                <c:pt idx="227">
                  <c:v>4.0315822404857853</c:v>
                </c:pt>
                <c:pt idx="228">
                  <c:v>4.0330009319810491</c:v>
                </c:pt>
                <c:pt idx="229">
                  <c:v>4.0330009319810491</c:v>
                </c:pt>
                <c:pt idx="230">
                  <c:v>4.0330009319810491</c:v>
                </c:pt>
                <c:pt idx="231">
                  <c:v>4.0330009319810491</c:v>
                </c:pt>
                <c:pt idx="232">
                  <c:v>4.0330009319810491</c:v>
                </c:pt>
                <c:pt idx="233">
                  <c:v>4.0502185041795453</c:v>
                </c:pt>
                <c:pt idx="234">
                  <c:v>4.0502185041795453</c:v>
                </c:pt>
                <c:pt idx="235">
                  <c:v>4.0502185041795453</c:v>
                </c:pt>
                <c:pt idx="236">
                  <c:v>4.0502185041795453</c:v>
                </c:pt>
                <c:pt idx="237">
                  <c:v>4.0502185041795453</c:v>
                </c:pt>
                <c:pt idx="238">
                  <c:v>4.0502185041795453</c:v>
                </c:pt>
                <c:pt idx="239">
                  <c:v>4.0495215186137798</c:v>
                </c:pt>
                <c:pt idx="240">
                  <c:v>4.0495215186137798</c:v>
                </c:pt>
                <c:pt idx="241">
                  <c:v>4.0460292852758801</c:v>
                </c:pt>
                <c:pt idx="242">
                  <c:v>4.0460292852758801</c:v>
                </c:pt>
                <c:pt idx="243">
                  <c:v>4.0495215186137798</c:v>
                </c:pt>
                <c:pt idx="244">
                  <c:v>4.0460292852758801</c:v>
                </c:pt>
                <c:pt idx="245">
                  <c:v>4.0460292852758801</c:v>
                </c:pt>
                <c:pt idx="246">
                  <c:v>4.0393602538893409</c:v>
                </c:pt>
                <c:pt idx="247">
                  <c:v>4.0393602538893409</c:v>
                </c:pt>
                <c:pt idx="248">
                  <c:v>4.0331781269846134</c:v>
                </c:pt>
                <c:pt idx="249">
                  <c:v>4.0330009319810491</c:v>
                </c:pt>
                <c:pt idx="250">
                  <c:v>4.0315822404857853</c:v>
                </c:pt>
                <c:pt idx="251">
                  <c:v>4.0315822404857853</c:v>
                </c:pt>
                <c:pt idx="252">
                  <c:v>4.0330009319810491</c:v>
                </c:pt>
                <c:pt idx="253">
                  <c:v>4.0315822404857853</c:v>
                </c:pt>
                <c:pt idx="254">
                  <c:v>4.0315822404857853</c:v>
                </c:pt>
                <c:pt idx="255">
                  <c:v>4.0315822404857853</c:v>
                </c:pt>
                <c:pt idx="256">
                  <c:v>4.0315822404857853</c:v>
                </c:pt>
                <c:pt idx="257">
                  <c:v>4.0330009319810491</c:v>
                </c:pt>
                <c:pt idx="258">
                  <c:v>4.0330009319810491</c:v>
                </c:pt>
                <c:pt idx="259">
                  <c:v>4.0330009319810491</c:v>
                </c:pt>
                <c:pt idx="260">
                  <c:v>4.0315822404857853</c:v>
                </c:pt>
                <c:pt idx="261">
                  <c:v>4.0315822404857853</c:v>
                </c:pt>
                <c:pt idx="262">
                  <c:v>4.0296282475024094</c:v>
                </c:pt>
                <c:pt idx="263">
                  <c:v>4.0330009319810491</c:v>
                </c:pt>
                <c:pt idx="264">
                  <c:v>4.0330009319810491</c:v>
                </c:pt>
                <c:pt idx="265">
                  <c:v>4.0296282475024094</c:v>
                </c:pt>
                <c:pt idx="266">
                  <c:v>4.0296282475024094</c:v>
                </c:pt>
                <c:pt idx="267">
                  <c:v>4.0278485709337364</c:v>
                </c:pt>
                <c:pt idx="268">
                  <c:v>4.0278485709337364</c:v>
                </c:pt>
                <c:pt idx="269">
                  <c:v>4.0278485709337364</c:v>
                </c:pt>
                <c:pt idx="270">
                  <c:v>4.0296282475024094</c:v>
                </c:pt>
                <c:pt idx="271">
                  <c:v>4.0326464477518851</c:v>
                </c:pt>
                <c:pt idx="272">
                  <c:v>4.0326464477518851</c:v>
                </c:pt>
                <c:pt idx="273">
                  <c:v>4.0330009319810491</c:v>
                </c:pt>
                <c:pt idx="274">
                  <c:v>4.0326464477518851</c:v>
                </c:pt>
                <c:pt idx="275">
                  <c:v>4.0296282475024094</c:v>
                </c:pt>
                <c:pt idx="276">
                  <c:v>4.0326464477518851</c:v>
                </c:pt>
                <c:pt idx="277">
                  <c:v>4.0326464477518851</c:v>
                </c:pt>
                <c:pt idx="278">
                  <c:v>4.0296282475024094</c:v>
                </c:pt>
                <c:pt idx="279">
                  <c:v>4.0296282475024094</c:v>
                </c:pt>
                <c:pt idx="280">
                  <c:v>4.0296282475024094</c:v>
                </c:pt>
                <c:pt idx="281">
                  <c:v>4.026957543520246</c:v>
                </c:pt>
                <c:pt idx="282">
                  <c:v>4.026957543520246</c:v>
                </c:pt>
                <c:pt idx="283">
                  <c:v>4.0266009101355813</c:v>
                </c:pt>
                <c:pt idx="284">
                  <c:v>4.0253516907351496</c:v>
                </c:pt>
                <c:pt idx="285">
                  <c:v>4.0221322281081759</c:v>
                </c:pt>
                <c:pt idx="286">
                  <c:v>4.0219530648003419</c:v>
                </c:pt>
                <c:pt idx="287">
                  <c:v>4.0221322281081759</c:v>
                </c:pt>
                <c:pt idx="288">
                  <c:v>4.0221322281081759</c:v>
                </c:pt>
                <c:pt idx="289">
                  <c:v>4.0219530648003419</c:v>
                </c:pt>
                <c:pt idx="290">
                  <c:v>4.0219530648003419</c:v>
                </c:pt>
                <c:pt idx="291">
                  <c:v>4.0219530648003419</c:v>
                </c:pt>
                <c:pt idx="292">
                  <c:v>4.0219530648003419</c:v>
                </c:pt>
                <c:pt idx="293">
                  <c:v>4.0219530648003419</c:v>
                </c:pt>
                <c:pt idx="294">
                  <c:v>4.0217738693872649</c:v>
                </c:pt>
                <c:pt idx="295">
                  <c:v>4.0217738693872649</c:v>
                </c:pt>
                <c:pt idx="296">
                  <c:v>4.0219530648003419</c:v>
                </c:pt>
                <c:pt idx="297">
                  <c:v>4.0219530648003419</c:v>
                </c:pt>
                <c:pt idx="298">
                  <c:v>4.0221322281081759</c:v>
                </c:pt>
                <c:pt idx="299">
                  <c:v>4.0230275634710573</c:v>
                </c:pt>
                <c:pt idx="300">
                  <c:v>4.0230275634710573</c:v>
                </c:pt>
                <c:pt idx="301">
                  <c:v>4.0230275634710573</c:v>
                </c:pt>
                <c:pt idx="302">
                  <c:v>4.0230275634710573</c:v>
                </c:pt>
                <c:pt idx="303">
                  <c:v>4.0219530648003419</c:v>
                </c:pt>
                <c:pt idx="304">
                  <c:v>4.0230275634710573</c:v>
                </c:pt>
                <c:pt idx="305">
                  <c:v>4.0219530648003419</c:v>
                </c:pt>
                <c:pt idx="306">
                  <c:v>4.0219530648003419</c:v>
                </c:pt>
                <c:pt idx="307">
                  <c:v>4.0219530648003419</c:v>
                </c:pt>
                <c:pt idx="308">
                  <c:v>4.0217738693872649</c:v>
                </c:pt>
                <c:pt idx="309">
                  <c:v>4.0219530648003419</c:v>
                </c:pt>
                <c:pt idx="310">
                  <c:v>4.0219530648003419</c:v>
                </c:pt>
                <c:pt idx="311">
                  <c:v>4.0219530648003419</c:v>
                </c:pt>
                <c:pt idx="312">
                  <c:v>4.0217738693872649</c:v>
                </c:pt>
                <c:pt idx="313">
                  <c:v>4.0217738693872649</c:v>
                </c:pt>
                <c:pt idx="314">
                  <c:v>4.0217738693872649</c:v>
                </c:pt>
                <c:pt idx="315">
                  <c:v>4.0217738693872649</c:v>
                </c:pt>
                <c:pt idx="316">
                  <c:v>4.0217738693872649</c:v>
                </c:pt>
                <c:pt idx="317">
                  <c:v>4.0217738693872649</c:v>
                </c:pt>
                <c:pt idx="318">
                  <c:v>4.0219530648003419</c:v>
                </c:pt>
                <c:pt idx="319">
                  <c:v>4.0219530648003419</c:v>
                </c:pt>
                <c:pt idx="320">
                  <c:v>4.0230275634710573</c:v>
                </c:pt>
                <c:pt idx="321">
                  <c:v>4.0230275634710573</c:v>
                </c:pt>
                <c:pt idx="322">
                  <c:v>4.0230275634710573</c:v>
                </c:pt>
                <c:pt idx="323">
                  <c:v>4.0230275634710573</c:v>
                </c:pt>
                <c:pt idx="324">
                  <c:v>4.0219530648003419</c:v>
                </c:pt>
                <c:pt idx="325">
                  <c:v>4.0219530648003419</c:v>
                </c:pt>
                <c:pt idx="326">
                  <c:v>4.0219530648003419</c:v>
                </c:pt>
                <c:pt idx="327">
                  <c:v>4.0219530648003419</c:v>
                </c:pt>
                <c:pt idx="328">
                  <c:v>4.0221322281081759</c:v>
                </c:pt>
                <c:pt idx="329">
                  <c:v>4.0230275634710573</c:v>
                </c:pt>
                <c:pt idx="330">
                  <c:v>4.0230275634710573</c:v>
                </c:pt>
                <c:pt idx="331">
                  <c:v>4.0232065343887609</c:v>
                </c:pt>
                <c:pt idx="332">
                  <c:v>4.0237432550385535</c:v>
                </c:pt>
                <c:pt idx="333">
                  <c:v>4.0237432550385535</c:v>
                </c:pt>
                <c:pt idx="334">
                  <c:v>4.0237432550385535</c:v>
                </c:pt>
                <c:pt idx="335">
                  <c:v>4.0237432550385535</c:v>
                </c:pt>
                <c:pt idx="336">
                  <c:v>4.0241009088334962</c:v>
                </c:pt>
                <c:pt idx="337">
                  <c:v>4.0253516907351496</c:v>
                </c:pt>
                <c:pt idx="338">
                  <c:v>4.0241009088334962</c:v>
                </c:pt>
                <c:pt idx="339">
                  <c:v>4.0253516907351496</c:v>
                </c:pt>
                <c:pt idx="340">
                  <c:v>4.0253516907351496</c:v>
                </c:pt>
                <c:pt idx="341">
                  <c:v>4.0253516907351496</c:v>
                </c:pt>
                <c:pt idx="342">
                  <c:v>4.0253516907351496</c:v>
                </c:pt>
                <c:pt idx="343">
                  <c:v>4.0253516907351496</c:v>
                </c:pt>
                <c:pt idx="344">
                  <c:v>4.0241009088334962</c:v>
                </c:pt>
                <c:pt idx="345">
                  <c:v>4.0253516907351496</c:v>
                </c:pt>
                <c:pt idx="346">
                  <c:v>4.0253516907351496</c:v>
                </c:pt>
                <c:pt idx="347">
                  <c:v>4.0283828065443412</c:v>
                </c:pt>
                <c:pt idx="348">
                  <c:v>4.0283828065443412</c:v>
                </c:pt>
                <c:pt idx="349">
                  <c:v>4.0283828065443412</c:v>
                </c:pt>
                <c:pt idx="350">
                  <c:v>4.0283828065443412</c:v>
                </c:pt>
                <c:pt idx="351">
                  <c:v>4.0287388051241066</c:v>
                </c:pt>
                <c:pt idx="352">
                  <c:v>4.0317596870304797</c:v>
                </c:pt>
                <c:pt idx="353">
                  <c:v>4.0287388051241066</c:v>
                </c:pt>
                <c:pt idx="354">
                  <c:v>4.0287388051241066</c:v>
                </c:pt>
                <c:pt idx="355">
                  <c:v>4.0287388051241066</c:v>
                </c:pt>
                <c:pt idx="356">
                  <c:v>4.0287388051241066</c:v>
                </c:pt>
                <c:pt idx="357">
                  <c:v>4.0283828065443412</c:v>
                </c:pt>
                <c:pt idx="358">
                  <c:v>4.0287388051241066</c:v>
                </c:pt>
                <c:pt idx="359">
                  <c:v>4.0305168994759351</c:v>
                </c:pt>
                <c:pt idx="360">
                  <c:v>4.0287388051241066</c:v>
                </c:pt>
                <c:pt idx="361">
                  <c:v>4.0287388051241066</c:v>
                </c:pt>
                <c:pt idx="362">
                  <c:v>4.0305168994759351</c:v>
                </c:pt>
                <c:pt idx="363">
                  <c:v>4.0317596870304797</c:v>
                </c:pt>
                <c:pt idx="364">
                  <c:v>4.0317596870304797</c:v>
                </c:pt>
                <c:pt idx="365">
                  <c:v>4.0305168994759351</c:v>
                </c:pt>
                <c:pt idx="366">
                  <c:v>4.0317596870304797</c:v>
                </c:pt>
                <c:pt idx="367">
                  <c:v>4.0317596870304797</c:v>
                </c:pt>
                <c:pt idx="368">
                  <c:v>4.0317596870304797</c:v>
                </c:pt>
                <c:pt idx="369">
                  <c:v>4.0305168994759351</c:v>
                </c:pt>
                <c:pt idx="370">
                  <c:v>4.0305168994759351</c:v>
                </c:pt>
                <c:pt idx="371">
                  <c:v>4.0287388051241066</c:v>
                </c:pt>
                <c:pt idx="372">
                  <c:v>4.0283828065443412</c:v>
                </c:pt>
                <c:pt idx="373">
                  <c:v>4.0283828065443412</c:v>
                </c:pt>
                <c:pt idx="374">
                  <c:v>4.0283828065443412</c:v>
                </c:pt>
                <c:pt idx="375">
                  <c:v>4.0283828065443412</c:v>
                </c:pt>
                <c:pt idx="376">
                  <c:v>4.0241009088334962</c:v>
                </c:pt>
                <c:pt idx="377">
                  <c:v>4.0241009088334962</c:v>
                </c:pt>
                <c:pt idx="378">
                  <c:v>4.0241009088334962</c:v>
                </c:pt>
                <c:pt idx="379">
                  <c:v>4.0283828065443412</c:v>
                </c:pt>
                <c:pt idx="380">
                  <c:v>4.0283828065443412</c:v>
                </c:pt>
                <c:pt idx="381">
                  <c:v>4.0283828065443412</c:v>
                </c:pt>
                <c:pt idx="382">
                  <c:v>4.0283828065443412</c:v>
                </c:pt>
                <c:pt idx="383">
                  <c:v>4.0283828065443412</c:v>
                </c:pt>
                <c:pt idx="384">
                  <c:v>4.0283828065443412</c:v>
                </c:pt>
                <c:pt idx="385">
                  <c:v>4.0287388051241066</c:v>
                </c:pt>
                <c:pt idx="386">
                  <c:v>4.0287388051241066</c:v>
                </c:pt>
                <c:pt idx="387">
                  <c:v>4.0287388051241066</c:v>
                </c:pt>
                <c:pt idx="388">
                  <c:v>4.0287388051241066</c:v>
                </c:pt>
                <c:pt idx="389">
                  <c:v>4.0287388051241066</c:v>
                </c:pt>
                <c:pt idx="390">
                  <c:v>4.0287388051241066</c:v>
                </c:pt>
                <c:pt idx="391">
                  <c:v>4.0305168994759351</c:v>
                </c:pt>
                <c:pt idx="392">
                  <c:v>4.0287388051241066</c:v>
                </c:pt>
                <c:pt idx="393">
                  <c:v>4.0305168994759351</c:v>
                </c:pt>
                <c:pt idx="394">
                  <c:v>4.0305168994759351</c:v>
                </c:pt>
                <c:pt idx="395">
                  <c:v>4.0305168994759351</c:v>
                </c:pt>
                <c:pt idx="396">
                  <c:v>4.0287388051241066</c:v>
                </c:pt>
                <c:pt idx="397">
                  <c:v>4.0287388051241066</c:v>
                </c:pt>
                <c:pt idx="398">
                  <c:v>4.0176434872918296</c:v>
                </c:pt>
                <c:pt idx="399">
                  <c:v>4.0287388051241066</c:v>
                </c:pt>
                <c:pt idx="400">
                  <c:v>4.0287388051241066</c:v>
                </c:pt>
                <c:pt idx="401">
                  <c:v>4.0176434872918296</c:v>
                </c:pt>
                <c:pt idx="402">
                  <c:v>4.0176434872918296</c:v>
                </c:pt>
                <c:pt idx="403">
                  <c:v>4.0174635178861431</c:v>
                </c:pt>
                <c:pt idx="404">
                  <c:v>4.0176434872918296</c:v>
                </c:pt>
                <c:pt idx="405">
                  <c:v>4.0280266811844525</c:v>
                </c:pt>
                <c:pt idx="406">
                  <c:v>4.0176434872918296</c:v>
                </c:pt>
                <c:pt idx="407">
                  <c:v>4.0174635178861431</c:v>
                </c:pt>
                <c:pt idx="408">
                  <c:v>4.0280266811844525</c:v>
                </c:pt>
                <c:pt idx="409">
                  <c:v>4.0174635178861431</c:v>
                </c:pt>
                <c:pt idx="410">
                  <c:v>4.0143990720450127</c:v>
                </c:pt>
                <c:pt idx="411">
                  <c:v>4.0174635178861431</c:v>
                </c:pt>
                <c:pt idx="412">
                  <c:v>4.0280266811844525</c:v>
                </c:pt>
                <c:pt idx="413">
                  <c:v>4.0174635178861431</c:v>
                </c:pt>
                <c:pt idx="414">
                  <c:v>4.0143990720450127</c:v>
                </c:pt>
                <c:pt idx="415">
                  <c:v>4.0143990720450127</c:v>
                </c:pt>
                <c:pt idx="416">
                  <c:v>4.0143990720450127</c:v>
                </c:pt>
                <c:pt idx="417">
                  <c:v>4.0143990720450127</c:v>
                </c:pt>
                <c:pt idx="418">
                  <c:v>4.0143990720450127</c:v>
                </c:pt>
                <c:pt idx="419">
                  <c:v>4.0143990720450127</c:v>
                </c:pt>
                <c:pt idx="420">
                  <c:v>4.0143990720450127</c:v>
                </c:pt>
                <c:pt idx="421">
                  <c:v>4.0143990720450127</c:v>
                </c:pt>
                <c:pt idx="422">
                  <c:v>4.0143990720450127</c:v>
                </c:pt>
                <c:pt idx="423">
                  <c:v>4.0143990720450127</c:v>
                </c:pt>
                <c:pt idx="424">
                  <c:v>4.0143990720450127</c:v>
                </c:pt>
                <c:pt idx="425">
                  <c:v>4.0143990720450127</c:v>
                </c:pt>
                <c:pt idx="426">
                  <c:v>4.0201596640327244</c:v>
                </c:pt>
                <c:pt idx="427">
                  <c:v>4.0264225457366418</c:v>
                </c:pt>
                <c:pt idx="428">
                  <c:v>4.0264225457366418</c:v>
                </c:pt>
                <c:pt idx="429">
                  <c:v>4.0201596640327244</c:v>
                </c:pt>
                <c:pt idx="430">
                  <c:v>4.0143990720450127</c:v>
                </c:pt>
                <c:pt idx="431">
                  <c:v>4.0143990720450127</c:v>
                </c:pt>
                <c:pt idx="432">
                  <c:v>4.0143990720450127</c:v>
                </c:pt>
                <c:pt idx="433">
                  <c:v>4.0136766591546458</c:v>
                </c:pt>
                <c:pt idx="434">
                  <c:v>4.0136766591546458</c:v>
                </c:pt>
                <c:pt idx="435">
                  <c:v>4.0133152569100181</c:v>
                </c:pt>
                <c:pt idx="436">
                  <c:v>4.0133152569100181</c:v>
                </c:pt>
                <c:pt idx="437">
                  <c:v>4.0118683403978626</c:v>
                </c:pt>
                <c:pt idx="438">
                  <c:v>4.0133152569100181</c:v>
                </c:pt>
                <c:pt idx="439">
                  <c:v>4.0133152569100181</c:v>
                </c:pt>
                <c:pt idx="440">
                  <c:v>4.0133152569100181</c:v>
                </c:pt>
                <c:pt idx="441">
                  <c:v>4.0133152569100181</c:v>
                </c:pt>
                <c:pt idx="442">
                  <c:v>4.0129537240065867</c:v>
                </c:pt>
                <c:pt idx="443">
                  <c:v>4.0133152569100181</c:v>
                </c:pt>
                <c:pt idx="444">
                  <c:v>4.0129537240065867</c:v>
                </c:pt>
                <c:pt idx="445">
                  <c:v>4.0129537240065867</c:v>
                </c:pt>
                <c:pt idx="446">
                  <c:v>4.0129537240065867</c:v>
                </c:pt>
                <c:pt idx="447">
                  <c:v>4.0140379308348759</c:v>
                </c:pt>
                <c:pt idx="448">
                  <c:v>4.0143990720450127</c:v>
                </c:pt>
                <c:pt idx="449">
                  <c:v>4.015842334067143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29-4CC5-80C6-AD30FD979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800896"/>
        <c:axId val="323798936"/>
      </c:scatterChart>
      <c:valAx>
        <c:axId val="323800896"/>
        <c:scaling>
          <c:orientation val="minMax"/>
          <c:max val="150"/>
          <c:min val="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/>
                    </a:solidFill>
                  </a:rPr>
                  <a:t>Num Words Processed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#&quot;M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798936"/>
        <c:crosses val="autoZero"/>
        <c:crossBetween val="midCat"/>
      </c:valAx>
      <c:valAx>
        <c:axId val="323798936"/>
        <c:scaling>
          <c:orientation val="minMax"/>
          <c:max val="4.2"/>
          <c:min val="3.949999999999999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chemeClr val="tx1"/>
                    </a:solidFill>
                  </a:rPr>
                  <a:t>Negative Log-Likelihood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00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Feed-Forward</a:t>
            </a:r>
            <a:r>
              <a:rPr lang="en-US" sz="2000" b="1" baseline="0" dirty="0">
                <a:solidFill>
                  <a:schemeClr val="tx1"/>
                </a:solidFill>
              </a:rPr>
              <a:t> vs. Recurrent NNLM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Feed Forward</c:v>
                </c:pt>
              </c:strCache>
            </c:strRef>
          </c:tx>
          <c:spPr>
            <a:ln w="25400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9900"/>
              </a:solidFill>
              <a:ln w="9525">
                <a:noFill/>
              </a:ln>
              <a:effectLst/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 formatCode="0.0">
                  <c:v>58.936406718363898</c:v>
                </c:pt>
                <c:pt idx="1">
                  <c:v>#N/A</c:v>
                </c:pt>
                <c:pt idx="2" formatCode="0.0">
                  <c:v>55.197942511856702</c:v>
                </c:pt>
                <c:pt idx="3">
                  <c:v>#N/A</c:v>
                </c:pt>
                <c:pt idx="4">
                  <c:v>#N/A</c:v>
                </c:pt>
                <c:pt idx="5" formatCode="0.0">
                  <c:v>52.768013709301897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 formatCode="0.0">
                  <c:v>51.8778073843146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 formatCode="0.0">
                  <c:v>51.625075147658201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346-414D-889D-09CB8FE7A1B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Truncated Recurrent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61.819470438368903</c:v>
                </c:pt>
                <c:pt idx="1">
                  <c:v>56.693984799847001</c:v>
                </c:pt>
                <c:pt idx="2">
                  <c:v>53.277389195766901</c:v>
                </c:pt>
                <c:pt idx="3">
                  <c:v>51.0318136200558</c:v>
                </c:pt>
                <c:pt idx="4">
                  <c:v>49.272003144651897</c:v>
                </c:pt>
                <c:pt idx="5">
                  <c:v>48.025819706748003</c:v>
                </c:pt>
                <c:pt idx="6">
                  <c:v>46.998731663831997</c:v>
                </c:pt>
                <c:pt idx="7">
                  <c:v>46.132219458693598</c:v>
                </c:pt>
                <c:pt idx="8">
                  <c:v>45.427711122548097</c:v>
                </c:pt>
                <c:pt idx="9">
                  <c:v>44.889638769976798</c:v>
                </c:pt>
                <c:pt idx="10">
                  <c:v>44.360561051457402</c:v>
                </c:pt>
                <c:pt idx="11">
                  <c:v>43.973356416937001</c:v>
                </c:pt>
                <c:pt idx="12">
                  <c:v>43.657453745649597</c:v>
                </c:pt>
                <c:pt idx="13">
                  <c:v>43.404540435980699</c:v>
                </c:pt>
                <c:pt idx="14">
                  <c:v>43.167627387288803</c:v>
                </c:pt>
                <c:pt idx="15">
                  <c:v>42.984586196526998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46-414D-889D-09CB8FE7A1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Recurrent</c:v>
                </c:pt>
              </c:strCache>
            </c:strRef>
          </c:tx>
          <c:spPr>
            <a:ln w="25400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41.8</c:v>
                </c:pt>
                <c:pt idx="1">
                  <c:v>41.8</c:v>
                </c:pt>
                <c:pt idx="2">
                  <c:v>41.8</c:v>
                </c:pt>
                <c:pt idx="3">
                  <c:v>41.8</c:v>
                </c:pt>
                <c:pt idx="4">
                  <c:v>41.8</c:v>
                </c:pt>
                <c:pt idx="5">
                  <c:v>41.8</c:v>
                </c:pt>
                <c:pt idx="6">
                  <c:v>41.8</c:v>
                </c:pt>
                <c:pt idx="7">
                  <c:v>41.8</c:v>
                </c:pt>
                <c:pt idx="8">
                  <c:v>41.8</c:v>
                </c:pt>
                <c:pt idx="9">
                  <c:v>41.8</c:v>
                </c:pt>
                <c:pt idx="10">
                  <c:v>41.8</c:v>
                </c:pt>
                <c:pt idx="11">
                  <c:v>41.8</c:v>
                </c:pt>
                <c:pt idx="12">
                  <c:v>41.8</c:v>
                </c:pt>
                <c:pt idx="13">
                  <c:v>41.8</c:v>
                </c:pt>
                <c:pt idx="14">
                  <c:v>41.8</c:v>
                </c:pt>
                <c:pt idx="15">
                  <c:v>41.8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346-414D-889D-09CB8FE7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799328"/>
        <c:axId val="323802072"/>
      </c:scatterChart>
      <c:valAx>
        <c:axId val="323799328"/>
        <c:scaling>
          <c:orientation val="minMax"/>
          <c:max val="2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>
                    <a:solidFill>
                      <a:schemeClr val="tx1"/>
                    </a:solidFill>
                  </a:rPr>
                  <a:t>n</a:t>
                </a:r>
                <a:r>
                  <a:rPr lang="en-US" sz="1400" b="0">
                    <a:solidFill>
                      <a:schemeClr val="tx1"/>
                    </a:solidFill>
                  </a:rPr>
                  <a:t>-gram Order</a:t>
                </a:r>
              </a:p>
            </c:rich>
          </c:tx>
          <c:layout>
            <c:manualLayout>
              <c:xMode val="edge"/>
              <c:yMode val="edge"/>
              <c:x val="0.46292003038243423"/>
              <c:y val="0.75616583641330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02072"/>
        <c:crosses val="autoZero"/>
        <c:crossBetween val="midCat"/>
        <c:majorUnit val="5"/>
        <c:minorUnit val="2"/>
      </c:valAx>
      <c:valAx>
        <c:axId val="32380207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solidFill>
                      <a:schemeClr val="tx1"/>
                    </a:solidFill>
                  </a:rPr>
                  <a:t>Perplexity</a:t>
                </a:r>
              </a:p>
            </c:rich>
          </c:tx>
          <c:layout>
            <c:manualLayout>
              <c:xMode val="edge"/>
              <c:yMode val="edge"/>
              <c:x val="1.0144927536231883E-2"/>
              <c:y val="0.3565191601049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799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58743633599438"/>
          <c:y val="0.83990733301194476"/>
          <c:w val="0.73987713503243402"/>
          <c:h val="9.2065456103701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9/16/2015 8:45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9/16/2015 8:45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9/16/2015 8:45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7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Werde</a:t>
            </a:r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-&gt; will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Ich -&gt; i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Das -&gt; that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Mit -&gt; with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Der -&gt; the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Bank -&gt; bank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Morgen -&gt; tomorrow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Endlich -&gt; finally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Klaeren -&gt; clarify</a:t>
            </a:r>
          </a:p>
          <a:p>
            <a:r>
              <a:rPr lang="de-DE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Koenne -&gt; Be able to</a:t>
            </a:r>
          </a:p>
          <a:p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VERDUH EECH DAS MIT DAYRE</a:t>
            </a:r>
            <a:r>
              <a:rPr lang="en-US" sz="900" b="1" kern="1200" baseline="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BAHNK MAHRGEN END LEAK CLEARIN’ CUNNIN’</a:t>
            </a:r>
            <a:endParaRPr lang="en-US" sz="900" kern="1200" dirty="0" smtClean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9/16/2015 8:45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9/16/2015 8:45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o 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4592" y="1212849"/>
            <a:ext cx="11965766" cy="2025170"/>
          </a:xfrm>
        </p:spPr>
        <p:txBody>
          <a:bodyPr wrap="square">
            <a:spAutoFit/>
          </a:bodyPr>
          <a:lstStyle>
            <a:lvl1pPr>
              <a:buClr>
                <a:schemeClr val="bg1"/>
              </a:buCl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3198" y="6740609"/>
            <a:ext cx="24082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Microsoft Confidential</a:t>
            </a:r>
            <a:endParaRPr lang="en-US" sz="10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237" y="3145040"/>
            <a:ext cx="3278492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025170"/>
          </a:xfrm>
        </p:spPr>
        <p:txBody>
          <a:bodyPr wrap="square">
            <a:spAutoFit/>
          </a:bodyPr>
          <a:lstStyle>
            <a:lvl1pPr marL="341313" indent="-341313">
              <a:buClr>
                <a:schemeClr val="tx2"/>
              </a:buClr>
              <a:defRPr sz="3600">
                <a:solidFill>
                  <a:schemeClr val="tx2"/>
                </a:solidFill>
              </a:defRPr>
            </a:lvl1pPr>
            <a:lvl2pPr marL="6858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78D7"/>
                </a:solidFill>
                <a:latin typeface="+mj-lt"/>
              </a:defRPr>
            </a:lvl2pPr>
            <a:lvl3pPr marL="9144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78D7"/>
                </a:solidFill>
                <a:latin typeface="+mj-lt"/>
              </a:defRPr>
            </a:lvl3pPr>
            <a:lvl4pPr marL="1085850" indent="-2857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78D7"/>
                </a:solidFill>
                <a:latin typeface="+mj-lt"/>
              </a:defRPr>
            </a:lvl4pPr>
            <a:lvl5pPr marL="1314450" indent="-2857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78D7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63" y="1592262"/>
            <a:ext cx="13792200" cy="61878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10058400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10058400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80987" y="330234"/>
            <a:ext cx="1698173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5837" y="6164262"/>
            <a:ext cx="2255838" cy="7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63" y="1592262"/>
            <a:ext cx="13792200" cy="6187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Demo/Video/Section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837" y="6164262"/>
            <a:ext cx="2255838" cy="7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437" y="1212849"/>
            <a:ext cx="5562601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99237" y="1212849"/>
            <a:ext cx="5562601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437" y="1240145"/>
            <a:ext cx="5562601" cy="57246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2800" b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40145"/>
            <a:ext cx="5486399" cy="57246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2800" b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8437" y="1771958"/>
            <a:ext cx="5562601" cy="18712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75439" y="1771958"/>
            <a:ext cx="5486399" cy="18712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buClr>
                <a:schemeClr val="bg1"/>
              </a:buClr>
              <a:defRPr sz="2400"/>
            </a:lvl2pPr>
            <a:lvl3pPr marL="699585" indent="-168419">
              <a:buClr>
                <a:schemeClr val="bg1"/>
              </a:buClr>
              <a:tabLst/>
              <a:defRPr sz="2000"/>
            </a:lvl3pPr>
            <a:lvl4pPr marL="880958" indent="-181374">
              <a:buClr>
                <a:schemeClr val="bg1"/>
              </a:buClr>
              <a:defRPr/>
            </a:lvl4pPr>
            <a:lvl5pPr marL="1049377" indent="-168419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21" y="6491313"/>
            <a:ext cx="1085714" cy="4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137" y="1212851"/>
            <a:ext cx="11887200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267" r:id="rId2"/>
    <p:sldLayoutId id="2147484170" r:id="rId3"/>
    <p:sldLayoutId id="2147484105" r:id="rId4"/>
    <p:sldLayoutId id="2147484106" r:id="rId5"/>
    <p:sldLayoutId id="2147484266" r:id="rId6"/>
    <p:sldLayoutId id="2147484092" r:id="rId7"/>
    <p:sldLayoutId id="2147484093" r:id="rId8"/>
    <p:sldLayoutId id="2147484268" r:id="rId9"/>
    <p:sldLayoutId id="214748426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15888" marR="0" indent="-115888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Arial" pitchFamily="34" charset="0"/>
        <a:buChar char="•"/>
        <a:tabLst/>
        <a:defRPr sz="3600" kern="1200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347663" marR="0" indent="-4763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66738" marR="0" indent="4763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1588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30288" marR="0" indent="-1588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bg1"/>
        </a:buClr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skype_translator_video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1.png"/><Relationship Id="rId7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arulm@microsoft.com" TargetMode="External"/><Relationship Id="rId2" Type="http://schemas.openxmlformats.org/officeDocument/2006/relationships/hyperlink" Target="https://careers.microsof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devlin@microsoft.com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Microsoft-Translator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www.facebookcom/microsofttranslato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twitter.com/BingTranslator" TargetMode="External"/><Relationship Id="rId5" Type="http://schemas.openxmlformats.org/officeDocument/2006/relationships/hyperlink" Target="http://blogs.msdn.com/Translator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://www.aka.ms/translatorlinkedin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Practical Guide To Real-Time Neural Translation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Jacob Devlin</a:t>
            </a:r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Skype Translator</a:t>
            </a: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7" y="1439862"/>
            <a:ext cx="768773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Neural Translation Models at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152180"/>
          </a:xfrm>
        </p:spPr>
        <p:txBody>
          <a:bodyPr/>
          <a:lstStyle/>
          <a:p>
            <a:r>
              <a:rPr lang="en-US" b="1" dirty="0" smtClean="0"/>
              <a:t>MT decoder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Phrasal system, similar to Moses</a:t>
            </a:r>
          </a:p>
          <a:p>
            <a:pPr lvl="1"/>
            <a:r>
              <a:rPr lang="en-US" dirty="0" smtClean="0"/>
              <a:t>5-gram KNLM</a:t>
            </a:r>
          </a:p>
          <a:p>
            <a:r>
              <a:rPr lang="en-US" b="1" dirty="0" smtClean="0"/>
              <a:t>Training data: </a:t>
            </a:r>
          </a:p>
          <a:p>
            <a:pPr lvl="1"/>
            <a:r>
              <a:rPr lang="en-US" dirty="0" smtClean="0"/>
              <a:t>200M-3B words of parallel data</a:t>
            </a:r>
          </a:p>
          <a:p>
            <a:pPr lvl="1"/>
            <a:r>
              <a:rPr lang="en-US" dirty="0" smtClean="0"/>
              <a:t>5B-30B words of monolingual training</a:t>
            </a:r>
            <a:endParaRPr lang="en-US" dirty="0"/>
          </a:p>
          <a:p>
            <a:r>
              <a:rPr lang="en-US" b="1" dirty="0" smtClean="0"/>
              <a:t>Neural network models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Trained on word-aligned parallel training data</a:t>
            </a:r>
          </a:p>
          <a:p>
            <a:pPr lvl="1"/>
            <a:r>
              <a:rPr lang="en-US" dirty="0" smtClean="0"/>
              <a:t>Fully integrated into decoding, no rescoring</a:t>
            </a:r>
          </a:p>
          <a:p>
            <a:pPr lvl="1"/>
            <a:r>
              <a:rPr lang="en-US" dirty="0" smtClean="0"/>
              <a:t>Log probabilities from neural net models used as additional features</a:t>
            </a:r>
          </a:p>
          <a:p>
            <a:pPr lvl="1"/>
            <a:r>
              <a:rPr lang="en-US" dirty="0" smtClean="0"/>
              <a:t>All feature weights optimized for Expected BLEU</a:t>
            </a:r>
          </a:p>
        </p:txBody>
      </p:sp>
    </p:spTree>
    <p:extLst>
      <p:ext uri="{BB962C8B-B14F-4D97-AF65-F5344CB8AC3E}">
        <p14:creationId xmlns:p14="http://schemas.microsoft.com/office/powerpoint/2010/main" val="6997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Joint Model (NNJM)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5499" y="1135062"/>
            <a:ext cx="11356166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werde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das mit der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morgen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endlich klaeren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Target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will finally be able to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clarify that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with the bank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tomorrow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008438" y="1272665"/>
            <a:ext cx="6400798" cy="381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08662" y="1314509"/>
            <a:ext cx="1116013" cy="31227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456611" y="1695450"/>
            <a:ext cx="1400175" cy="337628"/>
          </a:xfrm>
          <a:prstGeom prst="rect">
            <a:avLst/>
          </a:prstGeom>
          <a:noFill/>
          <a:ln w="19050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580" y="2214054"/>
            <a:ext cx="1062871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P(tomorrow |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with the bank;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der bank morgen endlich klaeren koennen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endParaRPr lang="de-DE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94902" y="3033012"/>
            <a:ext cx="1583901" cy="2514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4904" y="3033012"/>
            <a:ext cx="1583900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the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bank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...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orgen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4451" y="5547612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675568" y="3041801"/>
            <a:ext cx="650350" cy="2514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587" y="5556401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9690" y="5543775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Label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208837" y="3041801"/>
            <a:ext cx="2124630" cy="25146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8837" y="3109212"/>
            <a:ext cx="2124630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pple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9933"/>
                </a:solidFill>
              </a:rPr>
              <a:t>tomorrow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zylophone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3587" y="4299101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71938" y="4299101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6562413" y="1695450"/>
            <a:ext cx="1867212" cy="3429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 Lexical Translation Model (NNLTM)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499" y="1135062"/>
            <a:ext cx="11162286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werde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das mit der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morgen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endlich klaeren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Target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will finally be able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 clarify that with the bank tomorrow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18186" y="1253615"/>
            <a:ext cx="4591051" cy="381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056957" y="1295400"/>
            <a:ext cx="1274222" cy="3143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27437" y="1681493"/>
            <a:ext cx="1400175" cy="337628"/>
          </a:xfrm>
          <a:prstGeom prst="rect">
            <a:avLst/>
          </a:prstGeom>
          <a:noFill/>
          <a:ln w="19050">
            <a:solidFill>
              <a:srgbClr val="FF993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121" y="2223195"/>
            <a:ext cx="918091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P(</a:t>
            </a:r>
            <a:r>
              <a:rPr lang="en-US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be_able_to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|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morgen endlich klaeren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 &lt;/s&gt; &lt;/s&gt; &lt;/s&gt;)</a:t>
            </a:r>
            <a:endParaRPr lang="de-DE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94902" y="3033012"/>
            <a:ext cx="1583901" cy="2514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4677" y="3041801"/>
            <a:ext cx="1804348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morgen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endlich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klaeren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koennen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&lt;/s&gt;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4451" y="5547612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675568" y="3041801"/>
            <a:ext cx="650350" cy="2514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587" y="5556401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9690" y="5543775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Label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208837" y="3041801"/>
            <a:ext cx="2124630" cy="25146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4694" y="3033012"/>
            <a:ext cx="2124630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an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may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9933"/>
                </a:solidFill>
              </a:rPr>
              <a:t>be able to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ay be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possible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3587" y="4299101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71938" y="4299101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 Reordering Model (NNROM)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2039600" cy="5281446"/>
          </a:xfrm>
        </p:spPr>
        <p:txBody>
          <a:bodyPr/>
          <a:lstStyle/>
          <a:p>
            <a:r>
              <a:rPr lang="en-US" dirty="0" smtClean="0"/>
              <a:t>NNJM does not model how we got to current source word</a:t>
            </a:r>
          </a:p>
          <a:p>
            <a:r>
              <a:rPr lang="en-US" dirty="0" smtClean="0"/>
              <a:t>Standard </a:t>
            </a:r>
            <a:r>
              <a:rPr lang="en-US" dirty="0"/>
              <a:t>distortion model: Predict </a:t>
            </a:r>
            <a:r>
              <a:rPr lang="en-US" dirty="0" smtClean="0"/>
              <a:t>jump distance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a label [-5, -4, … +4, +5</a:t>
            </a:r>
            <a:r>
              <a:rPr lang="en-US" dirty="0" smtClean="0"/>
              <a:t>] given the current source/target context</a:t>
            </a:r>
            <a:endParaRPr lang="en-US" dirty="0"/>
          </a:p>
          <a:p>
            <a:pPr lvl="1"/>
            <a:r>
              <a:rPr lang="en-US" dirty="0"/>
              <a:t>Easy to use rich context based on where we’re jumping </a:t>
            </a:r>
            <a:r>
              <a:rPr lang="en-US" i="1" dirty="0"/>
              <a:t>from</a:t>
            </a:r>
            <a:r>
              <a:rPr lang="en-US" dirty="0"/>
              <a:t>, but not where we’re jumping </a:t>
            </a:r>
            <a:r>
              <a:rPr lang="en-US" i="1" dirty="0" smtClean="0"/>
              <a:t>to</a:t>
            </a:r>
          </a:p>
          <a:p>
            <a:r>
              <a:rPr lang="en-US" dirty="0"/>
              <a:t>Idea of NNROM: Construct output layer on the </a:t>
            </a:r>
            <a:r>
              <a:rPr lang="en-US" dirty="0" smtClean="0"/>
              <a:t>fly</a:t>
            </a:r>
          </a:p>
          <a:p>
            <a:pPr lvl="1"/>
            <a:r>
              <a:rPr lang="en-US" dirty="0" smtClean="0"/>
              <a:t>Feed each source word + context into the a neural net to produce a vector</a:t>
            </a:r>
          </a:p>
          <a:p>
            <a:pPr lvl="1"/>
            <a:r>
              <a:rPr lang="en-US" dirty="0" smtClean="0"/>
              <a:t>Use those vectors to construct an output layer on the fly</a:t>
            </a:r>
          </a:p>
          <a:p>
            <a:pPr lvl="1"/>
            <a:r>
              <a:rPr lang="en-US" dirty="0" smtClean="0"/>
              <a:t>This output layer encodes rich context about the word being jumped to</a:t>
            </a:r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basic </a:t>
            </a:r>
            <a:r>
              <a:rPr lang="en-US" dirty="0" smtClean="0"/>
              <a:t>idea </a:t>
            </a:r>
            <a:r>
              <a:rPr lang="en-US" dirty="0"/>
              <a:t>as </a:t>
            </a:r>
            <a:r>
              <a:rPr lang="en-US" dirty="0" smtClean="0"/>
              <a:t>Montreal’s neural </a:t>
            </a:r>
            <a:r>
              <a:rPr lang="en-US" dirty="0"/>
              <a:t>attention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But the Montreal model does not require an existing word alignment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 Reordering Model (NNROM)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499" y="1135062"/>
            <a:ext cx="11356166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werde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das mit der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morgen 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endlich klaeren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Target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will finally be able to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clarify that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with the bank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tomorrow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1825" y="1650912"/>
            <a:ext cx="669074" cy="381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14025" y="1285875"/>
            <a:ext cx="857775" cy="31781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70712" y="1298561"/>
            <a:ext cx="1018670" cy="284176"/>
          </a:xfrm>
          <a:prstGeom prst="rect">
            <a:avLst/>
          </a:prstGeom>
          <a:noFill/>
          <a:ln w="19050">
            <a:solidFill>
              <a:srgbClr val="FF9933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862" y="2081405"/>
            <a:ext cx="918091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P(Word-8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|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&lt;s&gt; i will; &lt;s&gt; &lt;s&gt; &lt;s&gt; werde ich das mit)</a:t>
            </a:r>
            <a:endParaRPr lang="de-DE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2011" y="2832266"/>
            <a:ext cx="1080311" cy="2514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786" y="2841055"/>
            <a:ext cx="1265595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&lt;s&gt;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will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werde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77" y="5346866"/>
            <a:ext cx="202480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Input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82018" y="2841055"/>
            <a:ext cx="650350" cy="2514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6237" y="5355655"/>
            <a:ext cx="202480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Input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8837" y="5355655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Output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33287" y="2841055"/>
            <a:ext cx="1642972" cy="25146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8594" y="2901985"/>
            <a:ext cx="1726497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Word-1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9933"/>
                </a:solidFill>
              </a:rPr>
              <a:t>Word-8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Word-10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98637" y="4098355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61438" y="4098355"/>
            <a:ext cx="41645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2092278" y="1246176"/>
            <a:ext cx="2423966" cy="381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62475" y="1246176"/>
            <a:ext cx="5741252" cy="373074"/>
          </a:xfrm>
          <a:prstGeom prst="rect">
            <a:avLst/>
          </a:prstGeom>
          <a:noFill/>
          <a:ln w="19050">
            <a:solidFill>
              <a:srgbClr val="FF9933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520768" y="3172534"/>
            <a:ext cx="602704" cy="363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14313" y="3253206"/>
            <a:ext cx="3259358" cy="69596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6378647" y="2851059"/>
            <a:ext cx="1188315" cy="564689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518667" y="3878262"/>
            <a:ext cx="1564692" cy="227150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41426" y="3884764"/>
            <a:ext cx="1888074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Dist</a:t>
            </a:r>
            <a:r>
              <a:rPr lang="en-US" sz="2400" b="1" dirty="0" smtClean="0">
                <a:solidFill>
                  <a:schemeClr val="bg1"/>
                </a:solidFill>
              </a:rPr>
              <a:t>=8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der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endlich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koennen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129073" y="3884303"/>
            <a:ext cx="1564692" cy="227150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1165" y="3890574"/>
            <a:ext cx="1888074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Dist</a:t>
            </a:r>
            <a:r>
              <a:rPr lang="en-US" sz="2400" b="1" dirty="0" smtClean="0">
                <a:solidFill>
                  <a:schemeClr val="bg1"/>
                </a:solidFill>
              </a:rPr>
              <a:t>=1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werde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 smtClean="0">
                <a:solidFill>
                  <a:schemeClr val="bg1"/>
                </a:solidFill>
              </a:rPr>
              <a:t>ich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der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706855" y="2834908"/>
            <a:ext cx="1188315" cy="564689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972804" y="3468517"/>
            <a:ext cx="0" cy="32313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342437" y="3468517"/>
            <a:ext cx="0" cy="32313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41165" y="6060734"/>
            <a:ext cx="202480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Label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8611" y="6072514"/>
            <a:ext cx="202480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Label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52111" y="2606725"/>
            <a:ext cx="202480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Label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318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Model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683264"/>
          </a:xfrm>
        </p:spPr>
        <p:txBody>
          <a:bodyPr/>
          <a:lstStyle/>
          <a:p>
            <a:r>
              <a:rPr lang="en-US" dirty="0" smtClean="0"/>
              <a:t>BLEU (single-reference) results on conversational test sets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23744"/>
              </p:ext>
            </p:extLst>
          </p:nvPr>
        </p:nvGraphicFramePr>
        <p:xfrm>
          <a:off x="1874837" y="3835012"/>
          <a:ext cx="782530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xmlns="" val="3194382996"/>
                    </a:ext>
                  </a:extLst>
                </a:gridCol>
                <a:gridCol w="1315474">
                  <a:extLst>
                    <a:ext uri="{9D8B030D-6E8A-4147-A177-3AD203B41FA5}">
                      <a16:colId xmlns:a16="http://schemas.microsoft.com/office/drawing/2014/main" xmlns="" val="198686809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</a:t>
                      </a:r>
                    </a:p>
                    <a:p>
                      <a:pPr algn="ctr"/>
                      <a:r>
                        <a:rPr lang="en-US" sz="1600" dirty="0" smtClean="0"/>
                        <a:t>(Transcript)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r>
                        <a:rPr lang="en-US" sz="1600" baseline="0" dirty="0" smtClean="0"/>
                        <a:t> All NN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</a:t>
                      </a:r>
                    </a:p>
                    <a:p>
                      <a:pPr algn="ctr"/>
                      <a:r>
                        <a:rPr lang="en-US" sz="1600" dirty="0" smtClean="0"/>
                        <a:t>(ASR Output)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All NN Models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English-Spanish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+3.5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+2.8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99242931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English-German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+4.4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+2.5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English-Italian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45.0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+2.6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+1.8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7166914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Spanish-English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56.9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+3.5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+1.7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30628951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German-English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47.2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+2.8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+2.1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Italian-English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+2.3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(Body)"/>
                        </a:rPr>
                        <a:t>+2.2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Segoe UI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22837" y="3437624"/>
            <a:ext cx="22559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Total Improvement</a:t>
            </a:r>
            <a:endParaRPr lang="en-US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8777"/>
              </p:ext>
            </p:extLst>
          </p:nvPr>
        </p:nvGraphicFramePr>
        <p:xfrm>
          <a:off x="2420007" y="2093727"/>
          <a:ext cx="7064893" cy="109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211">
                  <a:extLst>
                    <a:ext uri="{9D8B030D-6E8A-4147-A177-3AD203B41FA5}">
                      <a16:colId xmlns:a16="http://schemas.microsoft.com/office/drawing/2014/main" xmlns="" val="4150774250"/>
                    </a:ext>
                  </a:extLst>
                </a:gridCol>
                <a:gridCol w="1097354">
                  <a:extLst>
                    <a:ext uri="{9D8B030D-6E8A-4147-A177-3AD203B41FA5}">
                      <a16:colId xmlns:a16="http://schemas.microsoft.com/office/drawing/2014/main" xmlns="" val="1866204918"/>
                    </a:ext>
                  </a:extLst>
                </a:gridCol>
              </a:tblGrid>
              <a:tr h="2605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+NNJM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+NNLTM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+NNROM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English-Spanish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+1.4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+1.9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+0.2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+3.5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4087849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English-German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+2.6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+0.8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+1.0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+4.4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924293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22118" y="1752095"/>
            <a:ext cx="42606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Results by Model</a:t>
            </a:r>
            <a:endParaRPr lang="en-US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84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Self-Normalization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228850"/>
              </a:xfrm>
            </p:spPr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Computing softmax over vocabulary at test time is extremely expensive</a:t>
                </a:r>
              </a:p>
              <a:p>
                <a:pPr lvl="1"/>
                <a:r>
                  <a:rPr lang="en-US" dirty="0" smtClean="0"/>
                  <a:t>We only care about the probability for the observed word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600" b="1" dirty="0" smtClean="0"/>
              </a:p>
              <a:p>
                <a:r>
                  <a:rPr lang="en-US" b="1" dirty="0" smtClean="0"/>
                  <a:t>Solution</a:t>
                </a:r>
                <a:r>
                  <a:rPr lang="en-US" dirty="0" smtClean="0"/>
                  <a:t>: Train model to be </a:t>
                </a:r>
                <a:r>
                  <a:rPr lang="en-US" i="1" dirty="0" smtClean="0"/>
                  <a:t>approximately normalized</a:t>
                </a:r>
              </a:p>
              <a:p>
                <a:pPr lvl="1"/>
                <a:r>
                  <a:rPr lang="en-US" dirty="0"/>
                  <a:t>In language models,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cannot be ignored, because it changes based on the context</a:t>
                </a:r>
              </a:p>
              <a:p>
                <a:pPr lvl="1"/>
                <a:endParaRPr lang="en-US" i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228850"/>
              </a:xfrm>
              <a:blipFill>
                <a:blip r:embed="rId3"/>
                <a:stretch>
                  <a:fillRect l="-718" t="-2450" r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1637" y="3090316"/>
                <a:ext cx="3962400" cy="815608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= score of word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from network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vocabulary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37" y="3090316"/>
                <a:ext cx="3962400" cy="815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4037" y="5035434"/>
                <a:ext cx="4876800" cy="1560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Softmax (In log space)</a:t>
                </a:r>
                <a:endParaRPr lang="en-US" sz="2400" b="0" i="1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gradFill>
                                  <a:gsLst>
                                    <a:gs pos="2917">
                                      <a:schemeClr val="tx1"/>
                                    </a:gs>
                                    <a:gs pos="30000">
                                      <a:schemeClr val="tx1"/>
                                    </a:gs>
                                  </a:gsLst>
                                  <a:lin ang="5400000" scaled="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gradFill>
                                  <a:gsLst>
                                    <a:gs pos="2917">
                                      <a:schemeClr val="tx1"/>
                                    </a:gs>
                                    <a:gs pos="30000">
                                      <a:schemeClr val="tx1"/>
                                    </a:gs>
                                  </a:gsLst>
                                  <a:lin ang="5400000" scaled="0"/>
                                </a:gra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gradFill>
                                  <a:gsLst>
                                    <a:gs pos="2917">
                                      <a:schemeClr val="tx1"/>
                                    </a:gs>
                                    <a:gs pos="30000">
                                      <a:schemeClr val="tx1"/>
                                    </a:gs>
                                  </a:gsLst>
                                  <a:lin ang="5400000" scaled="0"/>
                                </a:gra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)</a:t>
                </a:r>
                <a:endPara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Approximate Normalization</a:t>
                </a:r>
                <a:endPara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gradFill>
                                  <a:gsLst>
                                    <a:gs pos="2917">
                                      <a:schemeClr val="tx1"/>
                                    </a:gs>
                                    <a:gs pos="30000">
                                      <a:schemeClr val="tx1"/>
                                    </a:gs>
                                  </a:gsLst>
                                  <a:lin ang="5400000" scaled="0"/>
                                </a:gra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gradFill>
                                      <a:gsLst>
                                        <a:gs pos="2917">
                                          <a:schemeClr val="tx1"/>
                                        </a:gs>
                                        <a:gs pos="30000">
                                          <a:schemeClr val="tx1"/>
                                        </a:gs>
                                      </a:gsLst>
                                      <a:lin ang="5400000" scaled="0"/>
                                    </a:gra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gradFill>
                                      <a:gsLst>
                                        <a:gs pos="2917">
                                          <a:schemeClr val="tx1"/>
                                        </a:gs>
                                        <a:gs pos="30000">
                                          <a:schemeClr val="tx1"/>
                                        </a:gs>
                                      </a:gsLst>
                                      <a:lin ang="5400000" scaled="0"/>
                                    </a:gra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gradFill>
                                      <a:gsLst>
                                        <a:gs pos="2917">
                                          <a:schemeClr val="tx1"/>
                                        </a:gs>
                                        <a:gs pos="30000">
                                          <a:schemeClr val="tx1"/>
                                        </a:gs>
                                      </a:gsLst>
                                      <a:lin ang="5400000" scaled="0"/>
                                    </a:gra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37" y="5035434"/>
                <a:ext cx="4876800" cy="1560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5371" y="2735262"/>
                <a:ext cx="4394202" cy="1331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Softmax</a:t>
                </a: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1" y="2735262"/>
                <a:ext cx="4394202" cy="13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3788729"/>
              </a:xfrm>
            </p:spPr>
            <p:txBody>
              <a:bodyPr/>
              <a:lstStyle/>
              <a:p>
                <a:r>
                  <a:rPr lang="en-US" dirty="0" smtClean="0"/>
                  <a:t>Add explicit term to objective function to encourage log denominator to be close to zero: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trades off normalization error with model accuracy</a:t>
                </a:r>
              </a:p>
              <a:p>
                <a:pPr lvl="1"/>
                <a:r>
                  <a:rPr lang="en-US" dirty="0" smtClean="0"/>
                  <a:t>Values of 0.025 – 0.1 are good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3788729"/>
              </a:xfrm>
              <a:blipFill>
                <a:blip r:embed="rId2"/>
                <a:stretch>
                  <a:fillRect l="-718" t="-2738" b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22701" y="2430462"/>
                <a:ext cx="5084480" cy="766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gradFill>
                                                <a:gsLst>
                                                  <a:gs pos="2917">
                                                    <a:schemeClr val="tx1"/>
                                                  </a:gs>
                                                  <a:gs pos="30000">
                                                    <a:schemeClr val="tx1"/>
                                                  </a:gs>
                                                </a:gsLst>
                                                <a:lin ang="5400000" scaled="0"/>
                                              </a:gra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gradFill>
                                                        <a:gsLst>
                                                          <a:gs pos="2917">
                                                            <a:schemeClr val="tx1"/>
                                                          </a:gs>
                                                          <a:gs pos="30000">
                                                            <a:schemeClr val="tx1"/>
                                                          </a:gs>
                                                        </a:gsLst>
                                                        <a:lin ang="5400000" scaled="0"/>
                                                      </a:gra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gradFill>
                                                        <a:gsLst>
                                                          <a:gs pos="2917">
                                                            <a:schemeClr val="tx1"/>
                                                          </a:gs>
                                                          <a:gs pos="30000">
                                                            <a:schemeClr val="tx1"/>
                                                          </a:gs>
                                                        </a:gsLst>
                                                        <a:lin ang="5400000" scaled="0"/>
                                                      </a:gra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gradFill>
                                                        <a:gsLst>
                                                          <a:gs pos="2917">
                                                            <a:schemeClr val="tx1"/>
                                                          </a:gs>
                                                          <a:gs pos="30000">
                                                            <a:schemeClr val="tx1"/>
                                                          </a:gs>
                                                        </a:gsLst>
                                                        <a:lin ang="5400000" scaled="0"/>
                                                      </a:gra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r>
                                    <a:rPr lang="en-US" sz="20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+  </m:t>
                                  </m:r>
                                  <m:r>
                                    <a:rPr lang="en-US" sz="20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  <m:r>
                                <a:rPr lang="en-US" sz="20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gradFill>
                                                <a:gsLst>
                                                  <a:gs pos="2917">
                                                    <a:schemeClr val="tx1"/>
                                                  </a:gs>
                                                  <a:gs pos="30000">
                                                    <a:schemeClr val="tx1"/>
                                                  </a:gs>
                                                </a:gsLst>
                                                <a:lin ang="5400000" scaled="0"/>
                                              </a:gra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gradFill>
                                                    <a:gsLst>
                                                      <a:gs pos="2917">
                                                        <a:schemeClr val="tx1"/>
                                                      </a:gs>
                                                      <a:gs pos="30000">
                                                        <a:schemeClr val="tx1"/>
                                                      </a:gs>
                                                    </a:gsLst>
                                                    <a:lin ang="5400000" scaled="0"/>
                                                  </a:gra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sz="20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01" y="2430462"/>
                <a:ext cx="5084480" cy="766685"/>
              </a:xfrm>
              <a:prstGeom prst="rect">
                <a:avLst/>
              </a:prstGeom>
              <a:blipFill>
                <a:blip r:embed="rId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77650" y="3330263"/>
            <a:ext cx="2983909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Standard cross-entropy loss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69605" y="3264043"/>
            <a:ext cx="1" cy="1892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42237" y="3266542"/>
            <a:ext cx="1" cy="1842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1862" y="3330263"/>
            <a:ext cx="2320749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New term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37" y="5065299"/>
            <a:ext cx="3581400" cy="15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133713"/>
          </a:xfrm>
        </p:spPr>
        <p:txBody>
          <a:bodyPr/>
          <a:lstStyle/>
          <a:p>
            <a:r>
              <a:rPr lang="en-US" b="1" dirty="0" smtClean="0"/>
              <a:t>The “pre-computation trick”</a:t>
            </a:r>
            <a:r>
              <a:rPr lang="en-US" dirty="0" smtClean="0"/>
              <a:t>: The matrix-vector product between the word embedding and a section of the first hidden layer can be computed offline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189338" y="36496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46538" y="36496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03738" y="36496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9338" y="41068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46538" y="41068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03738" y="41068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9338" y="45640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646538" y="45640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03738" y="45640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189338" y="5022147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646538" y="5022147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103738" y="5022147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58849" y="36496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16049" y="36496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73249" y="36496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58849" y="41068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16049" y="41068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73249" y="41068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58849" y="45640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016049" y="45640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73249" y="45640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58849" y="5022147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16049" y="5022147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3249" y="5022147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989637" y="36496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46837" y="36496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904037" y="36496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989637" y="41068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46837" y="41068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04037" y="41068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89637" y="45640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446837" y="45640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904037" y="45640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89637" y="5022147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446837" y="5022147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904037" y="5022147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189338" y="6048375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646538" y="6048375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103738" y="6048375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558849" y="6048375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016049" y="6048375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473249" y="6048375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989637" y="6048375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446837" y="6048375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904037" y="6048375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70938" y="36496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828138" y="36496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285338" y="36496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370938" y="41068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828138" y="41068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9285338" y="41068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8370938" y="4564062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8828138" y="4564062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9285338" y="4564062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370938" y="5022147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8828138" y="5022147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9285338" y="5022147"/>
            <a:ext cx="381000" cy="381000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21468" y="2910917"/>
            <a:ext cx="2478487" cy="6290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Hidden Layer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85894" y="5480232"/>
            <a:ext cx="3124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Input Embeddings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56538" y="2702395"/>
            <a:ext cx="31242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Pre-Computed Hidden Layer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608938" y="4564062"/>
            <a:ext cx="533400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28567"/>
              </p:ext>
            </p:extLst>
          </p:nvPr>
        </p:nvGraphicFramePr>
        <p:xfrm>
          <a:off x="2804048" y="1212849"/>
          <a:ext cx="8290989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116260808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1090315884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4143542736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3762625740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4276432098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246367060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2615860047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3641698560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287560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3869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9518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668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49358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953" y="1670797"/>
            <a:ext cx="2478487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Hidden Weight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5" y="3756021"/>
            <a:ext cx="3200400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Word Embeddings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83859"/>
              </p:ext>
            </p:extLst>
          </p:nvPr>
        </p:nvGraphicFramePr>
        <p:xfrm>
          <a:off x="2747473" y="3869931"/>
          <a:ext cx="2763663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2884129469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332334124"/>
                    </a:ext>
                  </a:extLst>
                </a:gridCol>
                <a:gridCol w="921221">
                  <a:extLst>
                    <a:ext uri="{9D8B030D-6E8A-4147-A177-3AD203B41FA5}">
                      <a16:colId xmlns:a16="http://schemas.microsoft.com/office/drawing/2014/main" xmlns="" val="2902961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31465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0248" y="3374934"/>
            <a:ext cx="990600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drove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11453" y="1219955"/>
            <a:ext cx="2746908" cy="1483360"/>
          </a:xfrm>
          <a:prstGeom prst="rect">
            <a:avLst/>
          </a:prstGeom>
          <a:noFill/>
          <a:ln w="254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55850" y="3869931"/>
            <a:ext cx="2746908" cy="370840"/>
          </a:xfrm>
          <a:prstGeom prst="rect">
            <a:avLst/>
          </a:prstGeom>
          <a:noFill/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41846" y="2770732"/>
            <a:ext cx="827087" cy="62786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52959" y="3727449"/>
            <a:ext cx="815974" cy="32790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4924"/>
              </p:ext>
            </p:extLst>
          </p:nvPr>
        </p:nvGraphicFramePr>
        <p:xfrm>
          <a:off x="6766560" y="3203181"/>
          <a:ext cx="921221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317598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642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13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9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7928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16537" y="2692236"/>
            <a:ext cx="2258322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drove (Position 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8448" y="3157951"/>
            <a:ext cx="344963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 -0.1*-0.5 + 0.9*-0.3 + 1.8*1.4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8448" y="3499290"/>
            <a:ext cx="344963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  0.2*-0.5 + -0.9*-0.3 + 1.2*1.4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8448" y="3869931"/>
            <a:ext cx="344963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 -1.2*-0.5 + -0.1*-0.3 + 0.2*1.4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448" y="4227023"/>
            <a:ext cx="3449638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 -0.4*-0.5 + -0.7*-0.3 + -0.8*1.4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042" y="5674809"/>
            <a:ext cx="476935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P(car | drove the red)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3336"/>
              </p:ext>
            </p:extLst>
          </p:nvPr>
        </p:nvGraphicFramePr>
        <p:xfrm>
          <a:off x="3892714" y="5213590"/>
          <a:ext cx="921221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317598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642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13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9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792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66451" y="4735768"/>
            <a:ext cx="2258322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drove (Position 1)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93693"/>
              </p:ext>
            </p:extLst>
          </p:nvPr>
        </p:nvGraphicFramePr>
        <p:xfrm>
          <a:off x="6040784" y="5213590"/>
          <a:ext cx="921221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317598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642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13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9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792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14521" y="4735768"/>
            <a:ext cx="2258322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(Position 2)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25956"/>
              </p:ext>
            </p:extLst>
          </p:nvPr>
        </p:nvGraphicFramePr>
        <p:xfrm>
          <a:off x="7974120" y="5190731"/>
          <a:ext cx="921221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317598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642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13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9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7928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347857" y="4712909"/>
            <a:ext cx="2258322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red (Position 2)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54570"/>
              </p:ext>
            </p:extLst>
          </p:nvPr>
        </p:nvGraphicFramePr>
        <p:xfrm>
          <a:off x="9992031" y="5197920"/>
          <a:ext cx="921221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21221">
                  <a:extLst>
                    <a:ext uri="{9D8B030D-6E8A-4147-A177-3AD203B41FA5}">
                      <a16:colId xmlns:a16="http://schemas.microsoft.com/office/drawing/2014/main" xmlns="" val="317598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642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13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390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587928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495927" y="4712908"/>
            <a:ext cx="2258322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Hidden Output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7418" y="5674809"/>
            <a:ext cx="54637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6005" y="5707062"/>
            <a:ext cx="54637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15212" y="5691392"/>
            <a:ext cx="54637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873" y="5185458"/>
            <a:ext cx="3200400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Compute</a:t>
            </a:r>
          </a:p>
        </p:txBody>
      </p:sp>
    </p:spTree>
    <p:extLst>
      <p:ext uri="{BB962C8B-B14F-4D97-AF65-F5344CB8AC3E}">
        <p14:creationId xmlns:p14="http://schemas.microsoft.com/office/powerpoint/2010/main" val="36750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Speedups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105192"/>
          </a:xfrm>
        </p:spPr>
        <p:txBody>
          <a:bodyPr/>
          <a:lstStyle/>
          <a:p>
            <a:r>
              <a:rPr lang="en-US" dirty="0" smtClean="0"/>
              <a:t>Self-normalization speeds up test-time lookups by 50x</a:t>
            </a:r>
          </a:p>
          <a:p>
            <a:r>
              <a:rPr lang="en-US" dirty="0" smtClean="0"/>
              <a:t>Pre-computation speeds up computation by another 50x</a:t>
            </a:r>
          </a:p>
          <a:p>
            <a:pPr lvl="1"/>
            <a:r>
              <a:rPr lang="en-US" dirty="0" smtClean="0"/>
              <a:t>Only works for 1-layer networks</a:t>
            </a:r>
          </a:p>
          <a:p>
            <a:pPr lvl="1"/>
            <a:r>
              <a:rPr lang="en-US" dirty="0" smtClean="0"/>
              <a:t>Our compressed backoff LM implementation can do 700,000 lookups per second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6467"/>
              </p:ext>
            </p:extLst>
          </p:nvPr>
        </p:nvGraphicFramePr>
        <p:xfrm>
          <a:off x="3398837" y="3878262"/>
          <a:ext cx="61070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321">
                  <a:extLst>
                    <a:ext uri="{9D8B030D-6E8A-4147-A177-3AD203B41FA5}">
                      <a16:colId xmlns:a16="http://schemas.microsoft.com/office/drawing/2014/main" xmlns="" val="3809789397"/>
                    </a:ext>
                  </a:extLst>
                </a:gridCol>
                <a:gridCol w="3030718">
                  <a:extLst>
                    <a:ext uri="{9D8B030D-6E8A-4147-A177-3AD203B41FA5}">
                      <a16:colId xmlns:a16="http://schemas.microsoft.com/office/drawing/2014/main" xmlns="" val="372480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lookups</a:t>
                      </a:r>
                      <a:r>
                        <a:rPr lang="en-US" sz="2400" dirty="0" smtClean="0"/>
                        <a:t> per second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8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1-Layer NNJM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90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r>
                        <a:rPr lang="en-US" sz="2400" baseline="0" dirty="0" smtClean="0"/>
                        <a:t> Self-Normalization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2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 Pre-Computation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433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7837" y="5859462"/>
            <a:ext cx="74676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1-layer NNJM, 500 hidden nodes,16k vocabulary</a:t>
            </a:r>
          </a:p>
        </p:txBody>
      </p:sp>
    </p:spTree>
    <p:extLst>
      <p:ext uri="{BB962C8B-B14F-4D97-AF65-F5344CB8AC3E}">
        <p14:creationId xmlns:p14="http://schemas.microsoft.com/office/powerpoint/2010/main" val="25434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603790"/>
          </a:xfrm>
        </p:spPr>
        <p:txBody>
          <a:bodyPr/>
          <a:lstStyle/>
          <a:p>
            <a:r>
              <a:rPr lang="en-US" b="1" dirty="0" smtClean="0"/>
              <a:t>Problem</a:t>
            </a:r>
            <a:r>
              <a:rPr lang="en-US" dirty="0" smtClean="0"/>
              <a:t>: Pre-computation only works with single layer networks, but multi-layer networks are more powerful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Put the hidden layers </a:t>
            </a:r>
            <a:r>
              <a:rPr lang="en-US" i="1" dirty="0" smtClean="0"/>
              <a:t>next to</a:t>
            </a:r>
            <a:r>
              <a:rPr lang="en-US" dirty="0" smtClean="0"/>
              <a:t> one another</a:t>
            </a:r>
          </a:p>
          <a:p>
            <a:pPr lvl="1"/>
            <a:r>
              <a:rPr lang="en-US" dirty="0" smtClean="0"/>
              <a:t>Generalization of max-out networks (</a:t>
            </a:r>
            <a:r>
              <a:rPr lang="en-US" dirty="0" err="1"/>
              <a:t>Goodfellow</a:t>
            </a:r>
            <a:r>
              <a:rPr lang="en-US" dirty="0"/>
              <a:t> </a:t>
            </a:r>
            <a:r>
              <a:rPr lang="en-US" dirty="0" smtClean="0"/>
              <a:t>2013)</a:t>
            </a:r>
          </a:p>
          <a:p>
            <a:pPr lvl="1"/>
            <a:r>
              <a:rPr lang="en-US" dirty="0" smtClean="0"/>
              <a:t>Each layer can be pre-computed independently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196681" y="6439565"/>
            <a:ext cx="2144421" cy="303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61" y="6262864"/>
            <a:ext cx="216200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04055" y="5798418"/>
            <a:ext cx="2137048" cy="320083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963" y="5706104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72577" y="6174541"/>
            <a:ext cx="1" cy="176263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72577" y="5558539"/>
            <a:ext cx="1" cy="176263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2204054" y="5176235"/>
            <a:ext cx="2137048" cy="320083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893" y="5064553"/>
            <a:ext cx="202480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91520" y="4545129"/>
            <a:ext cx="2139696" cy="32890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894" y="4397017"/>
            <a:ext cx="2024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Output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268891" y="4938417"/>
            <a:ext cx="1" cy="176263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7913526" y="6398899"/>
            <a:ext cx="2144421" cy="303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13748" y="6222198"/>
            <a:ext cx="216200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Embedding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186589" y="5691778"/>
            <a:ext cx="2137048" cy="320083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985736" y="6084511"/>
            <a:ext cx="1194901" cy="283926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759402" y="6072779"/>
            <a:ext cx="1226334" cy="29060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auto">
          <a:xfrm>
            <a:off x="6690878" y="5691779"/>
            <a:ext cx="2137048" cy="320083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5830" y="5558539"/>
            <a:ext cx="202480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Hidden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778059" y="4442704"/>
            <a:ext cx="2144422" cy="32890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7315" y="4302553"/>
            <a:ext cx="144881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Output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683057" y="5326062"/>
            <a:ext cx="1125980" cy="313002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8990176" y="5306226"/>
            <a:ext cx="1141446" cy="30596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564730" y="4838476"/>
                <a:ext cx="646777" cy="704808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400" dirty="0" err="1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730" y="4838476"/>
                <a:ext cx="646777" cy="7048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 flipH="1" flipV="1">
            <a:off x="8888117" y="4802075"/>
            <a:ext cx="1" cy="176263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35430" y="3769153"/>
            <a:ext cx="3200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Standard Network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50070" y="3709672"/>
            <a:ext cx="3200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Lateral Network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16477" y="4727005"/>
            <a:ext cx="2467273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Element-wise multiplication or max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20" grpId="0" animBg="1"/>
      <p:bldP spid="21" grpId="0"/>
      <p:bldP spid="22" grpId="0" animBg="1"/>
      <p:bldP spid="24" grpId="0"/>
      <p:bldP spid="37" grpId="0" animBg="1"/>
      <p:bldP spid="38" grpId="0"/>
      <p:bldP spid="39" grpId="0" animBg="1"/>
      <p:bldP spid="43" grpId="0" animBg="1"/>
      <p:bldP spid="44" grpId="0"/>
      <p:bldP spid="45" grpId="0" animBg="1"/>
      <p:bldP spid="46" grpId="0"/>
      <p:bldP spid="57" grpId="0"/>
      <p:bldP spid="67" grpId="0"/>
      <p:bldP spid="68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Networks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43859"/>
              </p:ext>
            </p:extLst>
          </p:nvPr>
        </p:nvGraphicFramePr>
        <p:xfrm>
          <a:off x="5794736" y="2278062"/>
          <a:ext cx="602319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827">
                  <a:extLst>
                    <a:ext uri="{9D8B030D-6E8A-4147-A177-3AD203B41FA5}">
                      <a16:colId xmlns:a16="http://schemas.microsoft.com/office/drawing/2014/main" xmlns="" val="3809789397"/>
                    </a:ext>
                  </a:extLst>
                </a:gridCol>
                <a:gridCol w="1469878">
                  <a:extLst>
                    <a:ext uri="{9D8B030D-6E8A-4147-A177-3AD203B41FA5}">
                      <a16:colId xmlns:a16="http://schemas.microsoft.com/office/drawing/2014/main" xmlns="" val="3724804032"/>
                    </a:ext>
                  </a:extLst>
                </a:gridCol>
                <a:gridCol w="2004487">
                  <a:extLst>
                    <a:ext uri="{9D8B030D-6E8A-4147-A177-3AD203B41FA5}">
                      <a16:colId xmlns:a16="http://schemas.microsoft.com/office/drawing/2014/main" xmlns="" val="217981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BLEU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lookups</a:t>
                      </a:r>
                      <a:r>
                        <a:rPr lang="en-US" sz="2400" dirty="0" smtClean="0"/>
                        <a:t> per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2400" dirty="0" smtClean="0"/>
                        <a:t>second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8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37.95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90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1-Layer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40.71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67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2-Layer Standard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2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2-Layer Lateral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305,000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4339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69768" y="1681032"/>
            <a:ext cx="728693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MT </a:t>
            </a: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Results (NNJM)</a:t>
            </a:r>
            <a:endParaRPr lang="en-US" sz="2400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89422"/>
              </p:ext>
            </p:extLst>
          </p:nvPr>
        </p:nvGraphicFramePr>
        <p:xfrm>
          <a:off x="549274" y="2278062"/>
          <a:ext cx="499552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827">
                  <a:extLst>
                    <a:ext uri="{9D8B030D-6E8A-4147-A177-3AD203B41FA5}">
                      <a16:colId xmlns:a16="http://schemas.microsoft.com/office/drawing/2014/main" xmlns="" val="3809789397"/>
                    </a:ext>
                  </a:extLst>
                </a:gridCol>
                <a:gridCol w="2446699">
                  <a:extLst>
                    <a:ext uri="{9D8B030D-6E8A-4147-A177-3AD203B41FA5}">
                      <a16:colId xmlns:a16="http://schemas.microsoft.com/office/drawing/2014/main" xmlns="" val="372480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Condition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Perplexity</a:t>
                      </a:r>
                      <a:endParaRPr lang="en-US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8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KNLM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44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77.7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90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2-Layer Standard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76.2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2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3-Layer Standard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74.8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2-Layer Lateral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4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3-Layer Lateral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9775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242" y="1725448"/>
            <a:ext cx="4724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Perplexity Results (NNLM)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683264"/>
          </a:xfrm>
        </p:spPr>
        <p:txBody>
          <a:bodyPr/>
          <a:lstStyle/>
          <a:p>
            <a:r>
              <a:rPr lang="en-US" dirty="0" smtClean="0"/>
              <a:t>Results using lateral networks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0464" y="4564062"/>
            <a:ext cx="497433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8101" y="3655587"/>
            <a:ext cx="497433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939" y="3192462"/>
            <a:ext cx="497433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Speed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3804118"/>
          </a:xfrm>
        </p:spPr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Even with pre-computation and self-normalization, doesn’t adding 3 new models slow down decoding?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Yes, if the pruning parameters are kept constant.</a:t>
            </a:r>
          </a:p>
          <a:p>
            <a:r>
              <a:rPr lang="en-US" dirty="0" smtClean="0"/>
              <a:t>But the pruning can be significantly tightened with the neural net models!</a:t>
            </a:r>
          </a:p>
          <a:p>
            <a:pPr lvl="1"/>
            <a:r>
              <a:rPr lang="en-US" dirty="0" smtClean="0"/>
              <a:t>NN models much better at discriminating good from bad hypotheses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22621"/>
              </p:ext>
            </p:extLst>
          </p:nvPr>
        </p:nvGraphicFramePr>
        <p:xfrm>
          <a:off x="1874837" y="5016967"/>
          <a:ext cx="811999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055">
                  <a:extLst>
                    <a:ext uri="{9D8B030D-6E8A-4147-A177-3AD203B41FA5}">
                      <a16:colId xmlns:a16="http://schemas.microsoft.com/office/drawing/2014/main" xmlns="" val="874684561"/>
                    </a:ext>
                  </a:extLst>
                </a:gridCol>
                <a:gridCol w="1169631">
                  <a:extLst>
                    <a:ext uri="{9D8B030D-6E8A-4147-A177-3AD203B41FA5}">
                      <a16:colId xmlns:a16="http://schemas.microsoft.com/office/drawing/2014/main" xmlns="" val="2555459270"/>
                    </a:ext>
                  </a:extLst>
                </a:gridCol>
                <a:gridCol w="2069305">
                  <a:extLst>
                    <a:ext uri="{9D8B030D-6E8A-4147-A177-3AD203B41FA5}">
                      <a16:colId xmlns:a16="http://schemas.microsoft.com/office/drawing/2014/main" xmlns="" val="611743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Words per Sec</a:t>
                      </a:r>
                      <a:r>
                        <a:rPr lang="en-US" baseline="0" dirty="0" smtClean="0"/>
                        <a:t> per </a:t>
                      </a:r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22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Baseline (Production Skype</a:t>
                      </a:r>
                      <a:r>
                        <a:rPr lang="en-US" baseline="0" dirty="0" smtClean="0"/>
                        <a:t> Translator Models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9184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NN Models, Baseline Pruning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+ NN Models, Tightened Pruning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7685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22096"/>
              </p:ext>
            </p:extLst>
          </p:nvPr>
        </p:nvGraphicFramePr>
        <p:xfrm>
          <a:off x="1874837" y="5021262"/>
          <a:ext cx="811999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055">
                  <a:extLst>
                    <a:ext uri="{9D8B030D-6E8A-4147-A177-3AD203B41FA5}">
                      <a16:colId xmlns:a16="http://schemas.microsoft.com/office/drawing/2014/main" xmlns="" val="874684561"/>
                    </a:ext>
                  </a:extLst>
                </a:gridCol>
                <a:gridCol w="1169631">
                  <a:extLst>
                    <a:ext uri="{9D8B030D-6E8A-4147-A177-3AD203B41FA5}">
                      <a16:colId xmlns:a16="http://schemas.microsoft.com/office/drawing/2014/main" xmlns="" val="2555459270"/>
                    </a:ext>
                  </a:extLst>
                </a:gridCol>
                <a:gridCol w="2069305">
                  <a:extLst>
                    <a:ext uri="{9D8B030D-6E8A-4147-A177-3AD203B41FA5}">
                      <a16:colId xmlns:a16="http://schemas.microsoft.com/office/drawing/2014/main" xmlns="" val="611743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Words per Sec</a:t>
                      </a:r>
                      <a:r>
                        <a:rPr lang="en-US" baseline="0" dirty="0" smtClean="0"/>
                        <a:t> per </a:t>
                      </a:r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22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Baseline (Production Skype</a:t>
                      </a:r>
                      <a:r>
                        <a:rPr lang="en-US" baseline="0" dirty="0" smtClean="0"/>
                        <a:t> Translator Models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9184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NN Models, Baseline Pruning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6958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Speed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6237" y="1078294"/>
            <a:ext cx="9982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werde ich das mit der </a:t>
            </a:r>
            <a:r>
              <a:rPr lang="de-DE" sz="2400" dirty="0"/>
              <a:t>bank</a:t>
            </a:r>
            <a:r>
              <a:rPr lang="de-D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morgen endlich klaeren </a:t>
            </a:r>
            <a:r>
              <a:rPr lang="de-DE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  <a:endParaRPr lang="de-DE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2037" y="1439862"/>
            <a:ext cx="0" cy="1832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1337" y="1521716"/>
            <a:ext cx="4572000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Ambiguous word: “bank” or “bench”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639" y="1995065"/>
            <a:ext cx="4953000" cy="4778797"/>
          </a:xfrm>
          <a:prstGeom prst="rect">
            <a:avLst/>
          </a:prstGeom>
          <a:noFill/>
          <a:ln w="25400">
            <a:noFill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Standard Pruning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relies on: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(1) Context-free phrase </a:t>
            </a:r>
            <a:r>
              <a:rPr lang="en-US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probs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9144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 Which make very weak use of context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bank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the bank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bench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bank ,</a:t>
            </a:r>
          </a:p>
          <a:p>
            <a:pPr>
              <a:lnSpc>
                <a:spcPct val="90000"/>
              </a:lnSpc>
            </a:pP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bank  finance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(2) The language model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34340" lvl="1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Which requires evaluating many</a:t>
            </a:r>
            <a:b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n-grams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clarify with the bank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clear with the bank</a:t>
            </a:r>
            <a:endParaRPr lang="en-US" sz="1600" strike="sngStrike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sort out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with the bank</a:t>
            </a:r>
          </a:p>
          <a:p>
            <a:pPr>
              <a:lnSpc>
                <a:spcPct val="90000"/>
              </a:lnSpc>
            </a:pP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clarify with the bench</a:t>
            </a:r>
          </a:p>
          <a:p>
            <a:pPr>
              <a:lnSpc>
                <a:spcPct val="90000"/>
              </a:lnSpc>
            </a:pPr>
            <a:r>
              <a:rPr lang="en-US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clarify by the </a:t>
            </a: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bank</a:t>
            </a:r>
            <a:endParaRPr lang="en-US" sz="16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</a:pP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sort out with the bench</a:t>
            </a:r>
            <a:endParaRPr lang="en-US" sz="16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6237" y="1995065"/>
            <a:ext cx="6707966" cy="4778798"/>
          </a:xfrm>
          <a:prstGeom prst="rect">
            <a:avLst/>
          </a:prstGeom>
          <a:noFill/>
          <a:ln w="25400">
            <a:noFill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Neural Net Pruning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relies on </a:t>
            </a:r>
            <a:r>
              <a:rPr lang="en-US" sz="2400" i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rich source context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Which can distinguish good from bad translations with many fewer evaluations than the LM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das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 der </a:t>
            </a:r>
            <a:r>
              <a:rPr lang="de-DE" sz="1600" b="1" dirty="0"/>
              <a:t>bank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morgen endlich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bank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das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 der </a:t>
            </a:r>
            <a:r>
              <a:rPr lang="de-DE" sz="1600" b="1" dirty="0"/>
              <a:t>bank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morgen endlich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de-DE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the bank</a:t>
            </a:r>
            <a:endParaRPr lang="de-DE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das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 der </a:t>
            </a:r>
            <a:r>
              <a:rPr lang="de-DE" sz="1600" b="1" strike="sngStrike" dirty="0"/>
              <a:t>bank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morgen endlich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bench</a:t>
            </a:r>
            <a:endParaRPr lang="de-DE" sz="16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ich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das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 der </a:t>
            </a:r>
            <a:r>
              <a:rPr lang="de-DE" sz="1600" b="1" strike="sngStrike" dirty="0"/>
              <a:t>bank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morgen endlich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koennen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de-DE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bank ,</a:t>
            </a:r>
            <a:endParaRPr lang="de-DE" sz="16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sz="20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dirty="0" smtClean="0"/>
              <a:t>&lt;s&gt; werde </a:t>
            </a:r>
            <a:r>
              <a:rPr lang="de-DE" sz="1600" dirty="0"/>
              <a:t>ich das </a:t>
            </a:r>
            <a:r>
              <a:rPr lang="de-DE" sz="1600" b="1" dirty="0"/>
              <a:t>mit</a:t>
            </a:r>
            <a:r>
              <a:rPr lang="de-DE" sz="1600" dirty="0"/>
              <a:t> der bank </a:t>
            </a:r>
            <a:r>
              <a:rPr lang="de-DE" sz="1600" dirty="0" smtClean="0"/>
              <a:t>morgen </a:t>
            </a:r>
            <a:r>
              <a:rPr lang="de-DE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</a:t>
            </a:r>
            <a:r>
              <a:rPr lang="de-DE" sz="1600" dirty="0" smtClean="0"/>
              <a:t>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sym typeface="Wingdings" panose="05000000000000000000" pitchFamily="2" charset="2"/>
              </a:rPr>
              <a:t>with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strike="sngStrike" dirty="0" smtClean="0"/>
              <a:t>&lt;s&gt; werde </a:t>
            </a:r>
            <a:r>
              <a:rPr lang="de-DE" sz="1600" strike="sngStrike" dirty="0"/>
              <a:t>ich das </a:t>
            </a:r>
            <a:r>
              <a:rPr lang="de-DE" sz="1600" b="1" strike="sngStrike" dirty="0"/>
              <a:t>mit</a:t>
            </a:r>
            <a:r>
              <a:rPr lang="de-DE" sz="1600" strike="sngStrike" dirty="0"/>
              <a:t> der bank </a:t>
            </a:r>
            <a:r>
              <a:rPr lang="de-DE" sz="1600" strike="sngStrike" dirty="0" smtClean="0"/>
              <a:t>morgen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</a:t>
            </a:r>
            <a:r>
              <a:rPr lang="de-DE" sz="1600" strike="sngStrike" dirty="0" smtClean="0"/>
              <a:t> </a:t>
            </a:r>
            <a:r>
              <a:rPr lang="de-DE" sz="1600" strike="sngStrike" dirty="0">
                <a:sym typeface="Wingdings" panose="05000000000000000000" pitchFamily="2" charset="2"/>
              </a:rPr>
              <a:t> </a:t>
            </a:r>
            <a:r>
              <a:rPr lang="de-DE" sz="1600" strike="sngStrike" dirty="0" smtClean="0">
                <a:sym typeface="Wingdings" panose="05000000000000000000" pitchFamily="2" charset="2"/>
              </a:rPr>
              <a:t>by</a:t>
            </a:r>
            <a:endParaRPr lang="en-US" sz="1600" strike="sngStrike" dirty="0"/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de-DE" sz="1600" strike="sngStrike" dirty="0"/>
              <a:t>&lt;s&gt; </a:t>
            </a:r>
            <a:r>
              <a:rPr lang="de-DE" sz="1600" strike="sngStrike" dirty="0" smtClean="0"/>
              <a:t>werde </a:t>
            </a:r>
            <a:r>
              <a:rPr lang="de-DE" sz="1600" strike="sngStrike" dirty="0"/>
              <a:t>ich das </a:t>
            </a:r>
            <a:r>
              <a:rPr lang="de-DE" sz="1600" b="1" strike="sngStrike" dirty="0"/>
              <a:t>mit</a:t>
            </a:r>
            <a:r>
              <a:rPr lang="de-DE" sz="1600" strike="sngStrike" dirty="0"/>
              <a:t> der bank </a:t>
            </a:r>
            <a:r>
              <a:rPr lang="de-DE" sz="1600" strike="sngStrike" dirty="0" smtClean="0"/>
              <a:t>morgen </a:t>
            </a:r>
            <a:r>
              <a:rPr lang="de-DE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klaeren</a:t>
            </a:r>
            <a:r>
              <a:rPr lang="de-DE" sz="1600" strike="sngStrike" dirty="0" smtClean="0"/>
              <a:t> </a:t>
            </a:r>
            <a:r>
              <a:rPr lang="de-DE" sz="1600" strike="sngStrike" dirty="0">
                <a:sym typeface="Wingdings" panose="05000000000000000000" pitchFamily="2" charset="2"/>
              </a:rPr>
              <a:t> </a:t>
            </a:r>
            <a:r>
              <a:rPr lang="de-DE" sz="1600" strike="sngStrike" dirty="0" smtClean="0">
                <a:sym typeface="Wingdings" panose="05000000000000000000" pitchFamily="2" charset="2"/>
              </a:rPr>
              <a:t>at</a:t>
            </a:r>
            <a:endParaRPr lang="en-US" sz="1600" strike="sngStrike" dirty="0"/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8601" y="3116262"/>
            <a:ext cx="2154236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der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with the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der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with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der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by the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der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at the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6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mit</a:t>
            </a:r>
            <a:r>
              <a:rPr lang="en-US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der</a:t>
            </a: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 </a:t>
            </a:r>
            <a:r>
              <a:rPr lang="en-US" sz="16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1600" strike="sngStrike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on top of</a:t>
            </a:r>
            <a:endParaRPr lang="en-US" sz="16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27639" y="2030773"/>
            <a:ext cx="0" cy="474308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</a:t>
            </a:r>
            <a:r>
              <a:rPr lang="en-US" dirty="0"/>
              <a:t>Tips and Tricks for </a:t>
            </a:r>
            <a:r>
              <a:rPr lang="en-US" dirty="0" smtClean="0"/>
              <a:t>Training Neural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Target 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170646"/>
          </a:xfrm>
        </p:spPr>
        <p:txBody>
          <a:bodyPr/>
          <a:lstStyle/>
          <a:p>
            <a:r>
              <a:rPr lang="en-US" b="1" dirty="0" smtClean="0"/>
              <a:t>Problem</a:t>
            </a:r>
            <a:r>
              <a:rPr lang="en-US" dirty="0" smtClean="0"/>
              <a:t>: Softmax over large target vocabulary (30k+ words) is </a:t>
            </a:r>
            <a:r>
              <a:rPr lang="en-US" i="1" dirty="0" smtClean="0"/>
              <a:t>very</a:t>
            </a:r>
            <a:r>
              <a:rPr lang="en-US" dirty="0" smtClean="0"/>
              <a:t> expensive</a:t>
            </a:r>
          </a:p>
          <a:p>
            <a:r>
              <a:rPr lang="en-US" dirty="0" smtClean="0"/>
              <a:t>Several proposed solutions: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Hierarchical softmax/word classes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Noise contrastive estimation (NCE)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Approximate softmax</a:t>
            </a:r>
          </a:p>
          <a:p>
            <a:r>
              <a:rPr lang="en-US" dirty="0" smtClean="0"/>
              <a:t>Methods used in NNMT papers:</a:t>
            </a:r>
          </a:p>
          <a:p>
            <a:pPr lvl="1"/>
            <a:r>
              <a:rPr lang="en-US" dirty="0" smtClean="0"/>
              <a:t>Devlin 2014 – Full softmax</a:t>
            </a:r>
          </a:p>
          <a:p>
            <a:pPr lvl="1"/>
            <a:r>
              <a:rPr lang="en-US" dirty="0" err="1"/>
              <a:t>Sutskever</a:t>
            </a:r>
            <a:r>
              <a:rPr lang="en-US" dirty="0"/>
              <a:t> 2014 – Full softmax</a:t>
            </a:r>
          </a:p>
          <a:p>
            <a:pPr lvl="1"/>
            <a:r>
              <a:rPr lang="en-US" dirty="0" smtClean="0"/>
              <a:t>Jean </a:t>
            </a:r>
            <a:r>
              <a:rPr lang="en-US" dirty="0"/>
              <a:t>2014 (“</a:t>
            </a:r>
            <a:r>
              <a:rPr lang="en-US" i="1" dirty="0"/>
              <a:t>On Using Very Large Target Vocabulary for Neural Machine Translation</a:t>
            </a:r>
            <a:r>
              <a:rPr lang="en-US" dirty="0"/>
              <a:t>”) </a:t>
            </a:r>
            <a:r>
              <a:rPr lang="en-US" dirty="0" smtClean="0"/>
              <a:t>– Approximate 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7670281" y="4999038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72844" y="3902076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1893" y="4999038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610669" y="5018088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4374" y="3943191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51237" y="5048479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48405" y="5037597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02573" y="5029429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039598" cy="917575"/>
          </a:xfrm>
        </p:spPr>
        <p:txBody>
          <a:bodyPr/>
          <a:lstStyle/>
          <a:p>
            <a:r>
              <a:rPr lang="en-US" dirty="0"/>
              <a:t>Large Target </a:t>
            </a:r>
            <a:r>
              <a:rPr lang="en-US" dirty="0" smtClean="0"/>
              <a:t>Vocabulary – Hierarchical Softmax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570982" y="5956301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09182" y="5956301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25169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63369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43245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081445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59769" y="5956301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9" name="Straight Arrow Connector 18"/>
          <p:cNvCxnSpPr>
            <a:stCxn id="4" idx="3"/>
          </p:cNvCxnSpPr>
          <p:nvPr/>
        </p:nvCxnSpPr>
        <p:spPr>
          <a:xfrm flipH="1">
            <a:off x="3164582" y="5492343"/>
            <a:ext cx="524202" cy="3369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4"/>
          </p:cNvCxnSpPr>
          <p:nvPr/>
        </p:nvCxnSpPr>
        <p:spPr>
          <a:xfrm flipH="1">
            <a:off x="3875783" y="5573712"/>
            <a:ext cx="1586" cy="28186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4399" y="5444248"/>
            <a:ext cx="448619" cy="41132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 flipH="1">
            <a:off x="4144069" y="4376331"/>
            <a:ext cx="1706890" cy="71155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49782" y="4451528"/>
            <a:ext cx="438" cy="5231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5"/>
          </p:cNvCxnSpPr>
          <p:nvPr/>
        </p:nvCxnSpPr>
        <p:spPr>
          <a:xfrm>
            <a:off x="6228129" y="4376331"/>
            <a:ext cx="1423103" cy="67837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81131" y="5478462"/>
            <a:ext cx="306953" cy="4572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63385" y="5433025"/>
            <a:ext cx="313152" cy="48752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01332" y="5481636"/>
            <a:ext cx="262524" cy="39616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159183" y="5423077"/>
            <a:ext cx="283578" cy="4536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75633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cat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41340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dog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82527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pig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14626" y="6014695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25481" y="6016678"/>
            <a:ext cx="872980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4564" y="6030956"/>
            <a:ext cx="874841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36981" y="6016678"/>
            <a:ext cx="1073531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1698927"/>
          </a:xfrm>
        </p:spPr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Cluster words into hierarchical tree structure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very deep (binary tree) or very shallow </a:t>
            </a:r>
            <a:r>
              <a:rPr lang="en-US" dirty="0" smtClean="0">
                <a:cs typeface="Courier New" panose="02070309020205020404" pitchFamily="49" charset="0"/>
              </a:rPr>
              <a:t>(2-layer tree with word clusters)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Words are represented as leaves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4210383"/>
          </a:xfrm>
        </p:spPr>
        <p:txBody>
          <a:bodyPr/>
          <a:lstStyle/>
          <a:p>
            <a:r>
              <a:rPr lang="en-US" dirty="0" smtClean="0"/>
              <a:t>Neural network models have seen an incredible resurgence in recent years, obtaining state-of-the-art results in vision, speech recognition, and many other tasks</a:t>
            </a:r>
          </a:p>
          <a:p>
            <a:r>
              <a:rPr lang="en-US" dirty="0" smtClean="0"/>
              <a:t>More recently, they have shown substantial improvements in machine translation</a:t>
            </a:r>
          </a:p>
          <a:p>
            <a:r>
              <a:rPr lang="en-US" dirty="0" smtClean="0"/>
              <a:t>Common issues with neural net models:</a:t>
            </a:r>
            <a:endParaRPr lang="en-US" dirty="0"/>
          </a:p>
          <a:p>
            <a:pPr lvl="1"/>
            <a:r>
              <a:rPr lang="en-US" dirty="0" smtClean="0"/>
              <a:t>Slow to use in decoding</a:t>
            </a:r>
          </a:p>
          <a:p>
            <a:pPr lvl="1"/>
            <a:r>
              <a:rPr lang="en-US" dirty="0" smtClean="0"/>
              <a:t>Difficult to train</a:t>
            </a:r>
          </a:p>
        </p:txBody>
      </p:sp>
    </p:spTree>
    <p:extLst>
      <p:ext uri="{BB962C8B-B14F-4D97-AF65-F5344CB8AC3E}">
        <p14:creationId xmlns:p14="http://schemas.microsoft.com/office/powerpoint/2010/main" val="3430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 bwMode="auto">
          <a:xfrm>
            <a:off x="5772844" y="3902076"/>
            <a:ext cx="533400" cy="555624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34374" y="3943191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3610669" y="5018088"/>
            <a:ext cx="533400" cy="555624"/>
          </a:xfrm>
          <a:prstGeom prst="ellipse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9933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51237" y="5048479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570982" y="5956301"/>
            <a:ext cx="609600" cy="634999"/>
          </a:xfrm>
          <a:prstGeom prst="rect">
            <a:avLst/>
          </a:prstGeom>
          <a:solidFill>
            <a:srgbClr val="FF99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039598" cy="917575"/>
          </a:xfrm>
        </p:spPr>
        <p:txBody>
          <a:bodyPr/>
          <a:lstStyle/>
          <a:p>
            <a:r>
              <a:rPr lang="en-US" dirty="0"/>
              <a:t>Large Target </a:t>
            </a:r>
            <a:r>
              <a:rPr lang="en-US" dirty="0" smtClean="0"/>
              <a:t>Vocabulary – Hierarchical Softmax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603790"/>
          </a:xfrm>
        </p:spPr>
        <p:txBody>
          <a:bodyPr/>
          <a:lstStyle/>
          <a:p>
            <a:r>
              <a:rPr lang="en-US" b="1" dirty="0" smtClean="0"/>
              <a:t>Scoring</a:t>
            </a:r>
            <a:r>
              <a:rPr lang="en-US" dirty="0" smtClean="0"/>
              <a:t>: Traverse from root to target word, softmax over siblings at each level</a:t>
            </a:r>
          </a:p>
          <a:p>
            <a:pPr lvl="1"/>
            <a:r>
              <a:rPr lang="en-US" dirty="0" smtClean="0"/>
              <a:t>Can skip large portions of the tree</a:t>
            </a:r>
          </a:p>
          <a:p>
            <a:r>
              <a:rPr lang="en-US" b="1" dirty="0" smtClean="0"/>
              <a:t>Weakness</a:t>
            </a:r>
            <a:r>
              <a:rPr lang="en-US" dirty="0" smtClean="0"/>
              <a:t>: Very unfriendly to GPUs/</a:t>
            </a:r>
            <a:r>
              <a:rPr lang="en-US" dirty="0" err="1" smtClean="0"/>
              <a:t>minibatching</a:t>
            </a:r>
            <a:endParaRPr lang="en-US" dirty="0" smtClean="0"/>
          </a:p>
          <a:p>
            <a:pPr lvl="1"/>
            <a:r>
              <a:rPr lang="en-US" dirty="0"/>
              <a:t>Every word in the batch has a different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 bwMode="auto">
          <a:xfrm>
            <a:off x="7670281" y="4999038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791893" y="4999038"/>
            <a:ext cx="533400" cy="55562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48405" y="5037597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02573" y="5029429"/>
            <a:ext cx="70750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4409182" y="5956301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325169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63369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243245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081445" y="5986463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759769" y="5956301"/>
            <a:ext cx="609600" cy="63499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7" name="Straight Arrow Connector 96"/>
          <p:cNvCxnSpPr>
            <a:stCxn id="85" idx="3"/>
          </p:cNvCxnSpPr>
          <p:nvPr/>
        </p:nvCxnSpPr>
        <p:spPr>
          <a:xfrm flipH="1">
            <a:off x="3164582" y="5492343"/>
            <a:ext cx="524202" cy="3369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5" idx="4"/>
          </p:cNvCxnSpPr>
          <p:nvPr/>
        </p:nvCxnSpPr>
        <p:spPr>
          <a:xfrm flipH="1">
            <a:off x="3875783" y="5573712"/>
            <a:ext cx="1586" cy="281864"/>
          </a:xfrm>
          <a:prstGeom prst="straightConnector1">
            <a:avLst/>
          </a:prstGeom>
          <a:ln>
            <a:solidFill>
              <a:srgbClr val="FF993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134399" y="5444248"/>
            <a:ext cx="448619" cy="41132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3" idx="3"/>
          </p:cNvCxnSpPr>
          <p:nvPr/>
        </p:nvCxnSpPr>
        <p:spPr>
          <a:xfrm flipH="1">
            <a:off x="4144069" y="4376331"/>
            <a:ext cx="1706890" cy="711551"/>
          </a:xfrm>
          <a:prstGeom prst="straightConnector1">
            <a:avLst/>
          </a:prstGeom>
          <a:ln>
            <a:solidFill>
              <a:srgbClr val="FF993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049782" y="4451528"/>
            <a:ext cx="438" cy="5231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3" idx="5"/>
          </p:cNvCxnSpPr>
          <p:nvPr/>
        </p:nvCxnSpPr>
        <p:spPr>
          <a:xfrm>
            <a:off x="6228129" y="4376331"/>
            <a:ext cx="1423103" cy="67837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5581131" y="5478462"/>
            <a:ext cx="306953" cy="4572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263385" y="5433025"/>
            <a:ext cx="313152" cy="48752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7501332" y="5481636"/>
            <a:ext cx="262524" cy="39616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159183" y="5423077"/>
            <a:ext cx="283578" cy="4536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775633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cat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541340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dog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82527" y="5984874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pig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14626" y="6014695"/>
            <a:ext cx="707504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25481" y="6016678"/>
            <a:ext cx="872980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04564" y="6030956"/>
            <a:ext cx="874841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man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936981" y="6016678"/>
            <a:ext cx="1073531" cy="480131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baseline="-25000" dirty="0" smtClean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617787" y="5910918"/>
            <a:ext cx="2509205" cy="71840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434422" y="4935168"/>
            <a:ext cx="4894706" cy="6721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Target Vocabulary – Hierarchical Softmax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437590"/>
          </a:xfrm>
        </p:spPr>
        <p:txBody>
          <a:bodyPr/>
          <a:lstStyle/>
          <a:p>
            <a:r>
              <a:rPr lang="en-US" b="1" dirty="0"/>
              <a:t>Weakness</a:t>
            </a:r>
            <a:r>
              <a:rPr lang="en-US" dirty="0"/>
              <a:t>: </a:t>
            </a:r>
            <a:r>
              <a:rPr lang="en-US" dirty="0" smtClean="0"/>
              <a:t>Harder to self-normalize</a:t>
            </a:r>
            <a:endParaRPr lang="en-US" dirty="0"/>
          </a:p>
          <a:p>
            <a:pPr lvl="1"/>
            <a:r>
              <a:rPr lang="en-US" dirty="0" smtClean="0"/>
              <a:t>Every set of siblings must be self-normalized, so error is aggregated</a:t>
            </a:r>
            <a:endParaRPr lang="en-US" dirty="0"/>
          </a:p>
          <a:p>
            <a:r>
              <a:rPr lang="en-US" b="1" dirty="0"/>
              <a:t>Weakness</a:t>
            </a:r>
            <a:r>
              <a:rPr lang="en-US" dirty="0"/>
              <a:t>: </a:t>
            </a:r>
            <a:r>
              <a:rPr lang="en-US" dirty="0" smtClean="0"/>
              <a:t>More expensive at test time</a:t>
            </a:r>
            <a:endParaRPr lang="en-US" dirty="0"/>
          </a:p>
          <a:p>
            <a:pPr lvl="1"/>
            <a:r>
              <a:rPr lang="en-US" dirty="0" smtClean="0"/>
              <a:t>Must compute </a:t>
            </a:r>
            <a:r>
              <a:rPr lang="en-US" i="1" dirty="0" smtClean="0"/>
              <a:t>k</a:t>
            </a:r>
            <a:r>
              <a:rPr lang="en-US" dirty="0" smtClean="0"/>
              <a:t> dot products (where </a:t>
            </a:r>
            <a:r>
              <a:rPr lang="en-US" i="1" dirty="0" smtClean="0"/>
              <a:t>k</a:t>
            </a:r>
            <a:r>
              <a:rPr lang="en-US" dirty="0" smtClean="0"/>
              <a:t> is number of nodes from root to leaf), which is significant for pre-computed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4228850"/>
          </a:xfrm>
        </p:spPr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Train binary classifier to distinguish observed words from randomly sampled words (“noise” words)</a:t>
            </a:r>
          </a:p>
          <a:p>
            <a:pPr lvl="1"/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Weakness</a:t>
            </a:r>
            <a:r>
              <a:rPr lang="en-US" dirty="0" smtClean="0"/>
              <a:t>: Unfriendly to GPUs</a:t>
            </a:r>
          </a:p>
          <a:p>
            <a:pPr lvl="1"/>
            <a:r>
              <a:rPr lang="en-US" dirty="0" smtClean="0"/>
              <a:t>Every item in the batch should have different negative samples</a:t>
            </a:r>
          </a:p>
          <a:p>
            <a:r>
              <a:rPr lang="en-US" b="1" dirty="0" smtClean="0"/>
              <a:t>Weakness</a:t>
            </a:r>
            <a:r>
              <a:rPr lang="en-US" dirty="0" smtClean="0"/>
              <a:t>: Very sensitive to </a:t>
            </a:r>
            <a:r>
              <a:rPr lang="en-US" dirty="0" err="1" smtClean="0"/>
              <a:t>hyperparameters</a:t>
            </a:r>
            <a:endParaRPr lang="en-US" dirty="0" smtClean="0"/>
          </a:p>
          <a:p>
            <a:pPr lvl="1"/>
            <a:r>
              <a:rPr lang="en-US" dirty="0" smtClean="0"/>
              <a:t>Even in original paper, most settings produce poor 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7" y="2354262"/>
            <a:ext cx="4177136" cy="81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Target Vocabulary </a:t>
            </a:r>
            <a:r>
              <a:rPr lang="en-US" dirty="0" smtClean="0"/>
              <a:t>– 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80" y="5478462"/>
            <a:ext cx="2893292" cy="126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99" y="5478791"/>
            <a:ext cx="3239655" cy="1269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437" y="2365374"/>
                <a:ext cx="4800600" cy="1134541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1600" i="1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= </a:t>
                </a:r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Neural net model score</a:t>
                </a:r>
                <a:endParaRPr lang="en-US" sz="1600" b="0" i="1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gradFill>
                              <a:gsLst>
                                <a:gs pos="2917">
                                  <a:schemeClr val="tx1"/>
                                </a:gs>
                                <a:gs pos="30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= Noise sample probability (unigram prior)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= number of samples (e.g., 10)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437" y="2365374"/>
                <a:ext cx="4800600" cy="11345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Target Vocabulary – 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041380"/>
          </a:xfrm>
        </p:spPr>
        <p:txBody>
          <a:bodyPr/>
          <a:lstStyle/>
          <a:p>
            <a:r>
              <a:rPr lang="en-US" b="1" dirty="0" smtClean="0"/>
              <a:t>Weakness: </a:t>
            </a:r>
            <a:r>
              <a:rPr lang="en-US" dirty="0" smtClean="0"/>
              <a:t>Worse results than full softmax</a:t>
            </a:r>
          </a:p>
          <a:p>
            <a:pPr lvl="1"/>
            <a:r>
              <a:rPr lang="en-US" i="1" dirty="0" smtClean="0"/>
              <a:t>Best</a:t>
            </a:r>
            <a:r>
              <a:rPr lang="en-US" dirty="0" smtClean="0"/>
              <a:t> NCE setup converges at 8 PPL worse than full softmax</a:t>
            </a:r>
          </a:p>
          <a:p>
            <a:pPr lvl="1"/>
            <a:endParaRPr lang="en-US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sz="2400" b="1" dirty="0" smtClean="0"/>
          </a:p>
          <a:p>
            <a:r>
              <a:rPr lang="en-US" b="1" dirty="0" smtClean="0"/>
              <a:t>Weakness</a:t>
            </a:r>
            <a:r>
              <a:rPr lang="en-US" dirty="0" smtClean="0"/>
              <a:t>: Big train time improvement possible </a:t>
            </a:r>
            <a:r>
              <a:rPr lang="en-US" i="1" dirty="0" smtClean="0"/>
              <a:t>only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r>
              <a:rPr lang="en-US" dirty="0" smtClean="0"/>
              <a:t> runtime is dominated by output layer</a:t>
            </a:r>
          </a:p>
          <a:p>
            <a:pPr lvl="1"/>
            <a:r>
              <a:rPr lang="en-US" dirty="0" smtClean="0"/>
              <a:t>Not the case for complex models, e.g., Montreal’s attention or Google’s seq2seq</a:t>
            </a:r>
          </a:p>
          <a:p>
            <a:pPr lvl="1"/>
            <a:r>
              <a:rPr lang="en-US" dirty="0" smtClean="0"/>
              <a:t>Training time improvement require efficient GPU implementation, which is difficult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87146"/>
              </p:ext>
            </p:extLst>
          </p:nvPr>
        </p:nvGraphicFramePr>
        <p:xfrm>
          <a:off x="2713037" y="2151061"/>
          <a:ext cx="731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5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039598" cy="917575"/>
          </a:xfrm>
        </p:spPr>
        <p:txBody>
          <a:bodyPr/>
          <a:lstStyle/>
          <a:p>
            <a:r>
              <a:rPr lang="en-US" dirty="0"/>
              <a:t>Large Target Vocabulary </a:t>
            </a:r>
            <a:r>
              <a:rPr lang="en-US" dirty="0" smtClean="0"/>
              <a:t>– Approximate 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196213"/>
              </a:xfrm>
            </p:spPr>
            <p:txBody>
              <a:bodyPr/>
              <a:lstStyle/>
              <a:p>
                <a:r>
                  <a:rPr lang="en-US" b="1" dirty="0" smtClean="0"/>
                  <a:t>Idea</a:t>
                </a:r>
                <a:r>
                  <a:rPr lang="en-US" dirty="0" smtClean="0"/>
                  <a:t>: Softmax over a large subset of words from the full vocab </a:t>
                </a:r>
                <a:r>
                  <a:rPr lang="en-US" i="1" dirty="0" smtClean="0"/>
                  <a:t>V</a:t>
                </a:r>
              </a:p>
              <a:p>
                <a:pPr lvl="1"/>
                <a:r>
                  <a:rPr lang="en-US" dirty="0" smtClean="0"/>
                  <a:t>Select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most common words as </a:t>
                </a:r>
                <a:r>
                  <a:rPr lang="en-US" i="1" dirty="0" smtClean="0"/>
                  <a:t>shortlist</a:t>
                </a:r>
                <a:r>
                  <a:rPr lang="en-US" dirty="0" smtClean="0"/>
                  <a:t> (always in softmax) (e.g., m = 7000)</a:t>
                </a:r>
              </a:p>
              <a:p>
                <a:pPr lvl="1"/>
                <a:r>
                  <a:rPr lang="en-US" dirty="0" smtClean="0"/>
                  <a:t>Each batch, select </a:t>
                </a:r>
                <a:r>
                  <a:rPr lang="en-US" i="1" dirty="0" smtClean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random words as </a:t>
                </a:r>
                <a:r>
                  <a:rPr lang="en-US" i="1" dirty="0" smtClean="0"/>
                  <a:t>negative samples </a:t>
                </a:r>
                <a:r>
                  <a:rPr lang="en-US" dirty="0" smtClean="0"/>
                  <a:t>(e.g.,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= 3000)</a:t>
                </a:r>
              </a:p>
              <a:p>
                <a:r>
                  <a:rPr lang="en-US" b="1" dirty="0" smtClean="0"/>
                  <a:t>Advantage</a:t>
                </a:r>
                <a:r>
                  <a:rPr lang="en-US" dirty="0" smtClean="0"/>
                  <a:t>: Very GPU friendly</a:t>
                </a:r>
              </a:p>
              <a:p>
                <a:pPr lvl="1"/>
                <a:r>
                  <a:rPr lang="en-US" dirty="0" smtClean="0"/>
                  <a:t>Negative samples shared across </a:t>
                </a:r>
                <a:r>
                  <a:rPr lang="en-US" dirty="0" err="1" smtClean="0"/>
                  <a:t>minibatch</a:t>
                </a:r>
                <a:endParaRPr lang="en-US" dirty="0" smtClean="0"/>
              </a:p>
              <a:p>
                <a:r>
                  <a:rPr lang="en-US" b="1" dirty="0" smtClean="0"/>
                  <a:t>Crucial trick</a:t>
                </a:r>
                <a:r>
                  <a:rPr lang="en-US" dirty="0" smtClean="0"/>
                  <a:t>: Multiply the scores of the negative sampled words by the inverse sample rate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196213"/>
              </a:xfrm>
              <a:blipFill>
                <a:blip r:embed="rId2"/>
                <a:stretch>
                  <a:fillRect l="-718" t="-2471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2437" y="5866665"/>
                <a:ext cx="32004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 err="1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37" y="5866665"/>
                <a:ext cx="3200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2937" y="5866664"/>
                <a:ext cx="50292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24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gradFill>
                                        <a:gsLst>
                                          <a:gs pos="2917">
                                            <a:schemeClr val="tx1"/>
                                          </a:gs>
                                          <a:gs pos="30000">
                                            <a:schemeClr val="tx1"/>
                                          </a:gs>
                                        </a:gsLst>
                                        <a:lin ang="5400000" scaled="0"/>
                                      </a:gra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gradFill>
                                            <a:gsLst>
                                              <a:gs pos="2917">
                                                <a:schemeClr val="tx1"/>
                                              </a:gs>
                                              <a:gs pos="30000">
                                                <a:schemeClr val="tx1"/>
                                              </a:gs>
                                            </a:gsLst>
                                            <a:lin ang="5400000" scaled="0"/>
                                          </a:gra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 err="1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37" y="5866664"/>
                <a:ext cx="50292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65337" y="5334943"/>
            <a:ext cx="25146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 Softmax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337" y="5307798"/>
            <a:ext cx="37338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Approximate Softmax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161836" cy="917575"/>
          </a:xfrm>
        </p:spPr>
        <p:txBody>
          <a:bodyPr/>
          <a:lstStyle/>
          <a:p>
            <a:r>
              <a:rPr lang="en-US" dirty="0"/>
              <a:t>Large Target Vocabulary – Approximate 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05759"/>
                  </p:ext>
                </p:extLst>
              </p:nvPr>
            </p:nvGraphicFramePr>
            <p:xfrm>
              <a:off x="4260057" y="2430462"/>
              <a:ext cx="2667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man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0.46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though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teacher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0.07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cooked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trombone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05759"/>
                  </p:ext>
                </p:extLst>
              </p:nvPr>
            </p:nvGraphicFramePr>
            <p:xfrm>
              <a:off x="4260057" y="2430462"/>
              <a:ext cx="2667000" cy="4079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Word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4690" t="-6557" r="-1770" b="-10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man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0.46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though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teacher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0.07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cooked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trombone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683264"/>
          </a:xfrm>
        </p:spPr>
        <p:txBody>
          <a:bodyPr/>
          <a:lstStyle/>
          <a:p>
            <a:r>
              <a:rPr lang="en-US" b="1" dirty="0" smtClean="0"/>
              <a:t>Example</a:t>
            </a:r>
            <a:r>
              <a:rPr lang="en-US" dirty="0" smtClean="0"/>
              <a:t>: Compute </a:t>
            </a:r>
            <a:r>
              <a:rPr lang="en-US" i="1" dirty="0" smtClean="0"/>
              <a:t>P(man | spoke to the)</a:t>
            </a:r>
          </a:p>
        </p:txBody>
      </p:sp>
      <p:sp>
        <p:nvSpPr>
          <p:cNvPr id="7" name="Left Brace 6"/>
          <p:cNvSpPr/>
          <p:nvPr/>
        </p:nvSpPr>
        <p:spPr>
          <a:xfrm>
            <a:off x="3834419" y="2705857"/>
            <a:ext cx="250217" cy="3803845"/>
          </a:xfrm>
          <a:prstGeom prst="leftBrace">
            <a:avLst>
              <a:gd name="adj1" fmla="val 17857"/>
              <a:gd name="adj2" fmla="val 50336"/>
            </a:avLst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056437" y="2731776"/>
            <a:ext cx="578307" cy="1543514"/>
          </a:xfrm>
          <a:prstGeom prst="rightBrace">
            <a:avLst/>
          </a:prstGeom>
          <a:noFill/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056437" y="4658054"/>
            <a:ext cx="578307" cy="347180"/>
          </a:xfrm>
          <a:prstGeom prst="rightBrace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056437" y="5783262"/>
            <a:ext cx="578307" cy="347180"/>
          </a:xfrm>
          <a:prstGeom prst="rightBrace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056437" y="5055082"/>
            <a:ext cx="578307" cy="347180"/>
          </a:xfrm>
          <a:prstGeom prst="rightBrace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75802" y="3573462"/>
                <a:ext cx="4174924" cy="13978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0.46</m:t>
                          </m:r>
                        </m:num>
                        <m:den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0.002+0.46+0.26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+0.004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0.00</m:t>
                              </m:r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+0.04+0.003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02" y="3573462"/>
                <a:ext cx="4174924" cy="1397819"/>
              </a:xfrm>
              <a:prstGeom prst="rect">
                <a:avLst/>
              </a:prstGeom>
              <a:blipFill rotWithShape="0">
                <a:blip r:embed="rId3"/>
                <a:stretch>
                  <a:fillRect t="-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75837" y="5554662"/>
                <a:ext cx="82715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837" y="5554662"/>
                <a:ext cx="827150" cy="701410"/>
              </a:xfrm>
              <a:prstGeom prst="rect">
                <a:avLst/>
              </a:prstGeom>
              <a:blipFill rotWithShape="0">
                <a:blip r:embed="rId4"/>
                <a:stretch>
                  <a:fillRect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2317" y="4992919"/>
                <a:ext cx="314189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317" y="4992919"/>
                <a:ext cx="314189" cy="4093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65468" y="2727495"/>
                <a:ext cx="1962076" cy="298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=(10−4)/3=2.0</m:t>
                      </m:r>
                    </m:oMath>
                  </m:oMathPara>
                </a14:m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468" y="2727495"/>
                <a:ext cx="1962076" cy="298543"/>
              </a:xfrm>
              <a:prstGeom prst="rect">
                <a:avLst/>
              </a:prstGeom>
              <a:blipFill rotWithShape="0">
                <a:blip r:embed="rId6"/>
                <a:stretch>
                  <a:fillRect l="-932" t="-6122" r="-1242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697" y="3636038"/>
                <a:ext cx="2793347" cy="10804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0.46</m:t>
                          </m:r>
                        </m:num>
                        <m:den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0.002+0.46+ …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0.003+0.006)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7" y="3636038"/>
                <a:ext cx="2793347" cy="1080424"/>
              </a:xfrm>
              <a:prstGeom prst="rect">
                <a:avLst/>
              </a:prstGeom>
              <a:blipFill rotWithShape="0">
                <a:blip r:embed="rId7"/>
                <a:stretch>
                  <a:fillRect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7909" y="5641701"/>
                <a:ext cx="82715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den>
                      </m:f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909" y="5641701"/>
                <a:ext cx="827150" cy="701410"/>
              </a:xfrm>
              <a:prstGeom prst="rect">
                <a:avLst/>
              </a:prstGeom>
              <a:blipFill rotWithShape="0">
                <a:blip r:embed="rId8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24389" y="5005234"/>
                <a:ext cx="314189" cy="409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89" y="5005234"/>
                <a:ext cx="314189" cy="4093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60437" y="2125662"/>
            <a:ext cx="317024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 Softmax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6817" y="2077993"/>
            <a:ext cx="395234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Approximate Softmax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1317" y="2811462"/>
            <a:ext cx="701731" cy="1463828"/>
          </a:xfrm>
          <a:prstGeom prst="rect">
            <a:avLst/>
          </a:prstGeom>
          <a:noFill/>
        </p:spPr>
        <p:txBody>
          <a:bodyPr vert="vert"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Shortlist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6032" y="4397462"/>
            <a:ext cx="701731" cy="2314399"/>
          </a:xfrm>
          <a:prstGeom prst="rect">
            <a:avLst/>
          </a:prstGeom>
          <a:noFill/>
        </p:spPr>
        <p:txBody>
          <a:bodyPr vert="vert"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Neg. Samples</a:t>
            </a:r>
          </a:p>
        </p:txBody>
      </p:sp>
    </p:spTree>
    <p:extLst>
      <p:ext uri="{BB962C8B-B14F-4D97-AF65-F5344CB8AC3E}">
        <p14:creationId xmlns:p14="http://schemas.microsoft.com/office/powerpoint/2010/main" val="2928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039598" cy="917575"/>
          </a:xfrm>
        </p:spPr>
        <p:txBody>
          <a:bodyPr/>
          <a:lstStyle/>
          <a:p>
            <a:r>
              <a:rPr lang="en-US" dirty="0"/>
              <a:t>Large Target Vocabulary </a:t>
            </a:r>
            <a:r>
              <a:rPr lang="en-US" dirty="0" smtClean="0"/>
              <a:t>– Approximate Softmax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506200" cy="2105192"/>
          </a:xfrm>
        </p:spPr>
        <p:txBody>
          <a:bodyPr/>
          <a:lstStyle/>
          <a:p>
            <a:r>
              <a:rPr lang="en-US" b="1" dirty="0" smtClean="0"/>
              <a:t>Settings</a:t>
            </a:r>
            <a:r>
              <a:rPr lang="en-US" dirty="0" smtClean="0"/>
              <a:t>: 50k vocab, </a:t>
            </a:r>
            <a:r>
              <a:rPr lang="en-US" i="1" dirty="0" smtClean="0"/>
              <a:t>m</a:t>
            </a:r>
            <a:r>
              <a:rPr lang="en-US" dirty="0" smtClean="0"/>
              <a:t> = 7k shortlist, </a:t>
            </a:r>
            <a:r>
              <a:rPr lang="en-US" i="1" dirty="0" smtClean="0"/>
              <a:t>n</a:t>
            </a:r>
            <a:r>
              <a:rPr lang="en-US" dirty="0" smtClean="0"/>
              <a:t> =3k neg. samples</a:t>
            </a:r>
          </a:p>
          <a:p>
            <a:r>
              <a:rPr lang="en-US" dirty="0" smtClean="0"/>
              <a:t>Approximates the true softmax almost perfectly</a:t>
            </a:r>
          </a:p>
          <a:p>
            <a:pPr lvl="1"/>
            <a:r>
              <a:rPr lang="en-US" dirty="0" smtClean="0"/>
              <a:t>But much faster: 2.8x speedup per epoch in this case</a:t>
            </a:r>
          </a:p>
          <a:p>
            <a:pPr lvl="1"/>
            <a:r>
              <a:rPr lang="en-US" dirty="0" smtClean="0"/>
              <a:t>Also works perfectly with self-normalization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4037" y="6088062"/>
            <a:ext cx="7696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English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10-Gram NNLM,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100M words, 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50k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vocab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547938"/>
              </p:ext>
            </p:extLst>
          </p:nvPr>
        </p:nvGraphicFramePr>
        <p:xfrm>
          <a:off x="503237" y="3220737"/>
          <a:ext cx="5410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8295"/>
              </p:ext>
            </p:extLst>
          </p:nvPr>
        </p:nvGraphicFramePr>
        <p:xfrm>
          <a:off x="5761037" y="3250899"/>
          <a:ext cx="5638800" cy="298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0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Embeddings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197525"/>
          </a:xfrm>
        </p:spPr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Is it important to pre-train the word embeddings on a large monolingual corpus?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Yes, if the amount of training data is small</a:t>
            </a:r>
          </a:p>
          <a:p>
            <a:pPr lvl="1"/>
            <a:r>
              <a:rPr lang="en-US" dirty="0"/>
              <a:t>Embeddings pre-trained with word2vec </a:t>
            </a:r>
            <a:r>
              <a:rPr lang="en-US" dirty="0" smtClean="0"/>
              <a:t>skip-grams on 500M words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904"/>
              </p:ext>
            </p:extLst>
          </p:nvPr>
        </p:nvGraphicFramePr>
        <p:xfrm>
          <a:off x="2789237" y="3350981"/>
          <a:ext cx="6553200" cy="364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Embeddings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1994392"/>
          </a:xfrm>
        </p:spPr>
        <p:txBody>
          <a:bodyPr/>
          <a:lstStyle/>
          <a:p>
            <a:r>
              <a:rPr lang="en-US" b="1" dirty="0" smtClean="0"/>
              <a:t>Answer</a:t>
            </a:r>
            <a:r>
              <a:rPr lang="en-US" dirty="0" smtClean="0"/>
              <a:t>: Probably not, if the amount of parallel training data is large</a:t>
            </a:r>
          </a:p>
          <a:p>
            <a:pPr lvl="1"/>
            <a:r>
              <a:rPr lang="en-US" dirty="0" smtClean="0"/>
              <a:t>For NNJM, does not improve final test accuracy</a:t>
            </a:r>
          </a:p>
          <a:p>
            <a:pPr lvl="1"/>
            <a:r>
              <a:rPr lang="en-US" dirty="0" smtClean="0"/>
              <a:t>Reduces error faster at the start, but final convergence time is the same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845841"/>
              </p:ext>
            </p:extLst>
          </p:nvPr>
        </p:nvGraphicFramePr>
        <p:xfrm>
          <a:off x="2484437" y="3207240"/>
          <a:ext cx="6934200" cy="348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Pre-Trained Embeddings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041380"/>
          </a:xfrm>
        </p:spPr>
        <p:txBody>
          <a:bodyPr/>
          <a:lstStyle/>
          <a:p>
            <a:r>
              <a:rPr lang="en-US" b="1" dirty="0" smtClean="0"/>
              <a:t>Tip</a:t>
            </a:r>
            <a:r>
              <a:rPr lang="en-US" dirty="0" smtClean="0"/>
              <a:t>: Always pre-train embeddings when the number of output labels is small</a:t>
            </a:r>
          </a:p>
          <a:p>
            <a:pPr lvl="1"/>
            <a:r>
              <a:rPr lang="en-US" dirty="0" smtClean="0"/>
              <a:t>Even for large scale training data</a:t>
            </a:r>
          </a:p>
          <a:p>
            <a:r>
              <a:rPr lang="en-US" b="1" dirty="0" smtClean="0"/>
              <a:t>Example task</a:t>
            </a:r>
            <a:r>
              <a:rPr lang="en-US" dirty="0" smtClean="0"/>
              <a:t>: Binary classifier for sentence segmentation</a:t>
            </a:r>
          </a:p>
          <a:p>
            <a:pPr lvl="1"/>
            <a:r>
              <a:rPr lang="en-US" dirty="0" smtClean="0"/>
              <a:t>Trained on 200M words, sub-sampled to 50% positive/50% negative</a:t>
            </a:r>
          </a:p>
          <a:p>
            <a:pPr lvl="1"/>
            <a:r>
              <a:rPr lang="en-US" dirty="0" smtClean="0"/>
              <a:t>Embeddings were pre-trained on </a:t>
            </a:r>
            <a:r>
              <a:rPr lang="en-US" b="1" i="1" dirty="0" smtClean="0"/>
              <a:t>exact same data</a:t>
            </a:r>
          </a:p>
          <a:p>
            <a:pPr lvl="1"/>
            <a:endParaRPr lang="en-US" b="1" i="1" dirty="0"/>
          </a:p>
          <a:p>
            <a:pPr lvl="1"/>
            <a:endParaRPr lang="en-US" b="1" i="1" dirty="0" smtClean="0"/>
          </a:p>
          <a:p>
            <a:pPr lvl="1"/>
            <a:endParaRPr lang="en-US" b="1" i="1" dirty="0"/>
          </a:p>
          <a:p>
            <a:pPr lvl="1"/>
            <a:endParaRPr lang="en-US" b="1" i="1" dirty="0" smtClean="0"/>
          </a:p>
          <a:p>
            <a:pPr lvl="1"/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89855"/>
              </p:ext>
            </p:extLst>
          </p:nvPr>
        </p:nvGraphicFramePr>
        <p:xfrm>
          <a:off x="2865437" y="4401339"/>
          <a:ext cx="662012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Log-Likelihood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Feed-Forward Neural 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FFNN + Pre-Trained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Embeddings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613845"/>
          </a:xfrm>
        </p:spPr>
        <p:txBody>
          <a:bodyPr/>
          <a:lstStyle/>
          <a:p>
            <a:r>
              <a:rPr lang="en-US" b="1" dirty="0" smtClean="0"/>
              <a:t>Part 1</a:t>
            </a:r>
            <a:r>
              <a:rPr lang="en-US" dirty="0" smtClean="0"/>
              <a:t>: Neural Translation Models at MSR</a:t>
            </a:r>
          </a:p>
          <a:p>
            <a:pPr marL="342900" lvl="1" indent="0">
              <a:buNone/>
            </a:pPr>
            <a:r>
              <a:rPr lang="en-US" b="1" dirty="0" smtClean="0"/>
              <a:t>Summary</a:t>
            </a:r>
            <a:r>
              <a:rPr lang="en-US" dirty="0" smtClean="0"/>
              <a:t>: Describes three types of neural models which are used as additional features in the MSR-MT phrasal decoder, and how we made them fast enough for production</a:t>
            </a:r>
          </a:p>
          <a:p>
            <a:pPr marL="342900" lvl="1" indent="0">
              <a:buNone/>
            </a:pPr>
            <a:endParaRPr lang="en-US" b="1" dirty="0" smtClean="0"/>
          </a:p>
          <a:p>
            <a:r>
              <a:rPr lang="en-US" b="1" dirty="0" smtClean="0"/>
              <a:t>Part 2</a:t>
            </a:r>
            <a:r>
              <a:rPr lang="en-US" dirty="0" smtClean="0"/>
              <a:t>: Tips and Tricks for training Neural Models</a:t>
            </a:r>
          </a:p>
          <a:p>
            <a:pPr marL="342900" lvl="1" indent="0">
              <a:buNone/>
            </a:pPr>
            <a:r>
              <a:rPr lang="en-US" b="1" dirty="0" smtClean="0"/>
              <a:t>Summary</a:t>
            </a:r>
            <a:r>
              <a:rPr lang="en-US" dirty="0" smtClean="0"/>
              <a:t>: Explores several important questions that arise when training any text-based neural model</a:t>
            </a:r>
          </a:p>
          <a:p>
            <a:pPr lvl="1"/>
            <a:r>
              <a:rPr lang="en-US" dirty="0" smtClean="0"/>
              <a:t>What is the best technique for using large target vocabularies?</a:t>
            </a:r>
          </a:p>
          <a:p>
            <a:pPr lvl="1"/>
            <a:r>
              <a:rPr lang="en-US" dirty="0" smtClean="0"/>
              <a:t>When is it important to pre-train word embeddings?</a:t>
            </a:r>
          </a:p>
          <a:p>
            <a:pPr lvl="1"/>
            <a:r>
              <a:rPr lang="en-US" dirty="0" smtClean="0"/>
              <a:t>Do adaptive learning/momentum methods out-perform stochastic gradient descent?</a:t>
            </a:r>
          </a:p>
          <a:p>
            <a:pPr lvl="1"/>
            <a:r>
              <a:rPr lang="en-US" dirty="0" smtClean="0"/>
              <a:t>What techniques are best for training stable/robust models without babysitting?</a:t>
            </a:r>
          </a:p>
          <a:p>
            <a:pPr lvl="1"/>
            <a:r>
              <a:rPr lang="en-US" dirty="0" smtClean="0"/>
              <a:t>Are recurrent models inherently more powerful than feed-forward models?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7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Embeddings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289858"/>
          </a:xfrm>
        </p:spPr>
        <p:txBody>
          <a:bodyPr/>
          <a:lstStyle/>
          <a:p>
            <a:r>
              <a:rPr lang="en-US" b="1" dirty="0" smtClean="0"/>
              <a:t>Why? </a:t>
            </a:r>
            <a:r>
              <a:rPr lang="en-US" dirty="0" smtClean="0"/>
              <a:t>With many labels (e.g., words), </a:t>
            </a:r>
            <a:r>
              <a:rPr lang="en-US" dirty="0" err="1" smtClean="0"/>
              <a:t>backprop</a:t>
            </a:r>
            <a:r>
              <a:rPr lang="en-US" dirty="0" smtClean="0"/>
              <a:t> is highly discriminating</a:t>
            </a:r>
          </a:p>
          <a:p>
            <a:r>
              <a:rPr lang="en-US" dirty="0" smtClean="0"/>
              <a:t>With few labels (e.g., binary classifier), not enough signal to partition words into good embedding space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46922"/>
              </p:ext>
            </p:extLst>
          </p:nvPr>
        </p:nvGraphicFramePr>
        <p:xfrm>
          <a:off x="1341437" y="3543982"/>
          <a:ext cx="994014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7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1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Similar</a:t>
                      </a:r>
                      <a:r>
                        <a:rPr lang="en-US" baseline="0" dirty="0" smtClean="0"/>
                        <a:t> Embeddings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With </a:t>
                      </a:r>
                      <a:r>
                        <a:rPr lang="en-US" dirty="0" err="1" smtClean="0"/>
                        <a:t>Pretraining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Similar</a:t>
                      </a:r>
                      <a:r>
                        <a:rPr lang="en-US" baseline="0" dirty="0" smtClean="0"/>
                        <a:t> Embeddings</a:t>
                      </a:r>
                    </a:p>
                    <a:p>
                      <a:pPr marL="0" marR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Pretraining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woman, boy, girl, mother,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sobbed, retaliated, tolled, fascination, forestall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yellow, blue,</a:t>
                      </a:r>
                      <a:r>
                        <a:rPr lang="en-US" baseline="0" dirty="0" smtClean="0"/>
                        <a:t> pink, green,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nationalize, </a:t>
                      </a:r>
                      <a:r>
                        <a:rPr lang="en-US" dirty="0" err="1" smtClean="0"/>
                        <a:t>wim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jocelyn</a:t>
                      </a:r>
                      <a:r>
                        <a:rPr lang="en-US" baseline="0" dirty="0" smtClean="0"/>
                        <a:t>, deterring, </a:t>
                      </a:r>
                      <a:r>
                        <a:rPr lang="en-US" baseline="0" dirty="0" err="1" smtClean="0"/>
                        <a:t>imad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says, added, explained, noted, stressed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added, says, noted, though, say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6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Learning/Momentum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890843"/>
          </a:xfrm>
        </p:spPr>
        <p:txBody>
          <a:bodyPr/>
          <a:lstStyle/>
          <a:p>
            <a:r>
              <a:rPr lang="en-US" dirty="0" smtClean="0"/>
              <a:t>Many different options for adaptive learning/momentum:</a:t>
            </a:r>
          </a:p>
          <a:p>
            <a:pPr lvl="1"/>
            <a:r>
              <a:rPr lang="en-US" dirty="0" err="1" smtClean="0"/>
              <a:t>AdaGrad</a:t>
            </a:r>
            <a:r>
              <a:rPr lang="en-US" dirty="0" smtClean="0"/>
              <a:t>, </a:t>
            </a:r>
            <a:r>
              <a:rPr lang="en-US" dirty="0" err="1" smtClean="0"/>
              <a:t>AdaDelta</a:t>
            </a:r>
            <a:r>
              <a:rPr lang="en-US" dirty="0" smtClean="0"/>
              <a:t>, </a:t>
            </a:r>
            <a:r>
              <a:rPr lang="en-US" dirty="0" err="1" smtClean="0"/>
              <a:t>Nesterov’s</a:t>
            </a:r>
            <a:r>
              <a:rPr lang="en-US" dirty="0" smtClean="0"/>
              <a:t> Momentum, Adam</a:t>
            </a:r>
          </a:p>
          <a:p>
            <a:r>
              <a:rPr lang="en-US" dirty="0" smtClean="0"/>
              <a:t>Methods </a:t>
            </a:r>
            <a:r>
              <a:rPr lang="en-US" dirty="0"/>
              <a:t>used in NNMT papers:</a:t>
            </a:r>
          </a:p>
          <a:p>
            <a:pPr lvl="1"/>
            <a:r>
              <a:rPr lang="en-US" dirty="0"/>
              <a:t>Devlin 2014 – </a:t>
            </a:r>
            <a:r>
              <a:rPr lang="en-US" dirty="0" smtClean="0"/>
              <a:t>Plain SGD</a:t>
            </a:r>
            <a:endParaRPr lang="en-US" dirty="0"/>
          </a:p>
          <a:p>
            <a:pPr lvl="1"/>
            <a:r>
              <a:rPr lang="en-US" dirty="0" err="1"/>
              <a:t>Sutskever</a:t>
            </a:r>
            <a:r>
              <a:rPr lang="en-US" dirty="0"/>
              <a:t> 2014 </a:t>
            </a:r>
            <a:r>
              <a:rPr lang="en-US" dirty="0" smtClean="0"/>
              <a:t>– Plain SGD + Clipping</a:t>
            </a:r>
            <a:endParaRPr lang="en-US" dirty="0"/>
          </a:p>
          <a:p>
            <a:pPr lvl="1"/>
            <a:r>
              <a:rPr lang="en-US" dirty="0" err="1"/>
              <a:t>Bahdanau</a:t>
            </a:r>
            <a:r>
              <a:rPr lang="en-US" dirty="0"/>
              <a:t> 2014 – </a:t>
            </a:r>
            <a:r>
              <a:rPr lang="en-US" dirty="0" err="1" smtClean="0"/>
              <a:t>AdaDelta</a:t>
            </a:r>
            <a:endParaRPr lang="en-US" dirty="0" smtClean="0"/>
          </a:p>
          <a:p>
            <a:pPr lvl="1"/>
            <a:r>
              <a:rPr lang="en-US" dirty="0" err="1" smtClean="0"/>
              <a:t>Vinyals</a:t>
            </a:r>
            <a:r>
              <a:rPr lang="en-US" dirty="0" smtClean="0"/>
              <a:t> 2015 (“</a:t>
            </a:r>
            <a:r>
              <a:rPr lang="en-US" i="1" dirty="0" smtClean="0"/>
              <a:t>A neural conversation model</a:t>
            </a:r>
            <a:r>
              <a:rPr lang="en-US" dirty="0" smtClean="0"/>
              <a:t>”) – Plain SGD + Clipping for small model, </a:t>
            </a:r>
            <a:r>
              <a:rPr lang="en-US" dirty="0" err="1" smtClean="0"/>
              <a:t>AdaGrad</a:t>
            </a:r>
            <a:r>
              <a:rPr lang="en-US" dirty="0" smtClean="0"/>
              <a:t> for large model</a:t>
            </a:r>
          </a:p>
          <a:p>
            <a:r>
              <a:rPr lang="en-US" b="1" dirty="0"/>
              <a:t>Problem</a:t>
            </a:r>
            <a:r>
              <a:rPr lang="en-US" dirty="0"/>
              <a:t>: Most are not friendly to sparse gradients</a:t>
            </a:r>
          </a:p>
          <a:p>
            <a:pPr lvl="1"/>
            <a:r>
              <a:rPr lang="en-US" dirty="0"/>
              <a:t>Weight must still be updated when gradient is zero</a:t>
            </a:r>
          </a:p>
          <a:p>
            <a:pPr lvl="1"/>
            <a:r>
              <a:rPr lang="en-US" dirty="0"/>
              <a:t>Very expensive for embedding layer and output layer</a:t>
            </a:r>
          </a:p>
          <a:p>
            <a:pPr lvl="1"/>
            <a:r>
              <a:rPr lang="en-US" dirty="0"/>
              <a:t>Only </a:t>
            </a:r>
            <a:r>
              <a:rPr lang="en-US" dirty="0" err="1"/>
              <a:t>AdaGrad</a:t>
            </a:r>
            <a:r>
              <a:rPr lang="en-US" dirty="0"/>
              <a:t> is friendly to sparse gradients</a:t>
            </a:r>
          </a:p>
          <a:p>
            <a:pPr lvl="1"/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Learning/Momentum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6149376"/>
          </a:xfrm>
        </p:spPr>
        <p:txBody>
          <a:bodyPr/>
          <a:lstStyle/>
          <a:p>
            <a:r>
              <a:rPr lang="en-US" dirty="0"/>
              <a:t>But isn’t it really important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Sutskever</a:t>
            </a:r>
            <a:r>
              <a:rPr lang="en-US" dirty="0" smtClean="0"/>
              <a:t> 2013 (“</a:t>
            </a:r>
            <a:r>
              <a:rPr lang="en-US" i="1" dirty="0" smtClean="0"/>
              <a:t>On </a:t>
            </a:r>
            <a:r>
              <a:rPr lang="en-US" i="1" dirty="0"/>
              <a:t>the importance of initialization and momentum in deep </a:t>
            </a:r>
            <a:r>
              <a:rPr lang="en-US" i="1" dirty="0" smtClean="0"/>
              <a:t>learning</a:t>
            </a:r>
            <a:r>
              <a:rPr lang="en-US" dirty="0" smtClean="0"/>
              <a:t>”)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Sutskever</a:t>
            </a:r>
            <a:r>
              <a:rPr lang="en-US" dirty="0" smtClean="0"/>
              <a:t> 2014 – Obtained SOTA MT accuracy using 4-layer, 384M parameter sequence-to-sequence LSTM with:</a:t>
            </a:r>
          </a:p>
          <a:p>
            <a:pPr lvl="1"/>
            <a:r>
              <a:rPr lang="en-US" dirty="0" smtClean="0"/>
              <a:t>Plain SGD + gradient clipping</a:t>
            </a:r>
          </a:p>
          <a:p>
            <a:pPr lvl="1"/>
            <a:r>
              <a:rPr lang="en-US" dirty="0" smtClean="0"/>
              <a:t>Weights </a:t>
            </a:r>
            <a:r>
              <a:rPr lang="en-US" dirty="0"/>
              <a:t>initialized</a:t>
            </a:r>
            <a:r>
              <a:rPr lang="en-US" dirty="0" smtClean="0"/>
              <a:t> from the uniform distribution [-0.08, 0.08]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37" y="3011278"/>
            <a:ext cx="3776406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7" y="3011278"/>
            <a:ext cx="5268114" cy="847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4" y="3925267"/>
            <a:ext cx="5353797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Learning/Momentum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4635115"/>
          </a:xfrm>
        </p:spPr>
        <p:txBody>
          <a:bodyPr/>
          <a:lstStyle/>
          <a:p>
            <a:r>
              <a:rPr lang="en-US" dirty="0" smtClean="0"/>
              <a:t>Maybe it’s LSTMs vs. standard RNNs?</a:t>
            </a:r>
          </a:p>
          <a:p>
            <a:pPr lvl="1"/>
            <a:r>
              <a:rPr lang="en-US" dirty="0" smtClean="0"/>
              <a:t>LSTMs do not have vanishing gradients </a:t>
            </a:r>
            <a:r>
              <a:rPr lang="en-US" i="1" dirty="0" smtClean="0"/>
              <a:t>temporally</a:t>
            </a:r>
          </a:p>
          <a:p>
            <a:pPr lvl="1"/>
            <a:r>
              <a:rPr lang="en-US" dirty="0" smtClean="0"/>
              <a:t>But still have exploding gradients, and gradients still vanish in stacked layers</a:t>
            </a:r>
          </a:p>
          <a:p>
            <a:r>
              <a:rPr lang="en-US" b="1" dirty="0" smtClean="0"/>
              <a:t>Core issue</a:t>
            </a:r>
            <a:r>
              <a:rPr lang="en-US" dirty="0" smtClean="0"/>
              <a:t>: DNNs and deep RNNs have gradients with high variance</a:t>
            </a:r>
          </a:p>
          <a:p>
            <a:r>
              <a:rPr lang="en-US" dirty="0" smtClean="0"/>
              <a:t>Momentum </a:t>
            </a:r>
            <a:r>
              <a:rPr lang="en-US" dirty="0"/>
              <a:t>and careful initialization lower the variance</a:t>
            </a:r>
          </a:p>
          <a:p>
            <a:pPr lvl="1"/>
            <a:r>
              <a:rPr lang="en-US" dirty="0"/>
              <a:t>As does </a:t>
            </a:r>
            <a:r>
              <a:rPr lang="en-US" dirty="0" err="1"/>
              <a:t>AdaGrad</a:t>
            </a:r>
            <a:r>
              <a:rPr lang="en-US" dirty="0"/>
              <a:t>/</a:t>
            </a:r>
            <a:r>
              <a:rPr lang="en-US" dirty="0" err="1"/>
              <a:t>AdaDelta</a:t>
            </a:r>
            <a:r>
              <a:rPr lang="en-US" dirty="0"/>
              <a:t>/etc</a:t>
            </a:r>
            <a:r>
              <a:rPr lang="en-US" dirty="0" smtClean="0"/>
              <a:t>.</a:t>
            </a:r>
          </a:p>
          <a:p>
            <a:r>
              <a:rPr lang="en-US" dirty="0"/>
              <a:t>But simple gradient clipping also does!</a:t>
            </a:r>
          </a:p>
          <a:p>
            <a:pPr lvl="1"/>
            <a:r>
              <a:rPr lang="en-US" dirty="0"/>
              <a:t>The initial learning rate can be raised significantly without causing degenerate models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Learning/Momentum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576911"/>
          </a:xfrm>
        </p:spPr>
        <p:txBody>
          <a:bodyPr/>
          <a:lstStyle/>
          <a:p>
            <a:r>
              <a:rPr lang="en-US" dirty="0" smtClean="0"/>
              <a:t>For LSTM LM, clipping allows for a higher initial learning rate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average, only 363 out of 44,819,543 gradients are clipped per update with learning rate = </a:t>
            </a:r>
            <a:r>
              <a:rPr lang="en-US" dirty="0" smtClean="0"/>
              <a:t>1.0</a:t>
            </a:r>
          </a:p>
          <a:p>
            <a:pPr lvl="1"/>
            <a:r>
              <a:rPr lang="en-US" dirty="0"/>
              <a:t>But the overall gains in </a:t>
            </a:r>
            <a:r>
              <a:rPr lang="en-US" dirty="0" smtClean="0"/>
              <a:t>perplexity from clipping </a:t>
            </a:r>
            <a:r>
              <a:rPr lang="en-US" dirty="0"/>
              <a:t>are not very </a:t>
            </a:r>
            <a:r>
              <a:rPr lang="en-US" dirty="0" smtClean="0"/>
              <a:t>large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4924"/>
              </p:ext>
            </p:extLst>
          </p:nvPr>
        </p:nvGraphicFramePr>
        <p:xfrm>
          <a:off x="808037" y="3725862"/>
          <a:ext cx="4986372" cy="253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680">
                  <a:extLst>
                    <a:ext uri="{9D8B030D-6E8A-4147-A177-3AD203B41FA5}">
                      <a16:colId xmlns:a16="http://schemas.microsoft.com/office/drawing/2014/main" xmlns="" val="2659492443"/>
                    </a:ext>
                  </a:extLst>
                </a:gridCol>
                <a:gridCol w="1183703">
                  <a:extLst>
                    <a:ext uri="{9D8B030D-6E8A-4147-A177-3AD203B41FA5}">
                      <a16:colId xmlns:a16="http://schemas.microsoft.com/office/drawing/2014/main" xmlns="" val="3995752223"/>
                    </a:ext>
                  </a:extLst>
                </a:gridCol>
                <a:gridCol w="1409989">
                  <a:extLst>
                    <a:ext uri="{9D8B030D-6E8A-4147-A177-3AD203B41FA5}">
                      <a16:colId xmlns:a16="http://schemas.microsoft.com/office/drawing/2014/main" xmlns="" val="1602058972"/>
                    </a:ext>
                  </a:extLst>
                </a:gridCol>
              </a:tblGrid>
              <a:tr h="367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Perplexity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222576"/>
                  </a:ext>
                </a:extLst>
              </a:tr>
              <a:tr h="373059">
                <a:tc>
                  <a:txBody>
                    <a:bodyPr/>
                    <a:lstStyle/>
                    <a:p>
                      <a:r>
                        <a:rPr lang="en-US" dirty="0" smtClean="0"/>
                        <a:t>10-gram</a:t>
                      </a:r>
                      <a:r>
                        <a:rPr lang="en-US" baseline="0" dirty="0" smtClean="0"/>
                        <a:t> FF NNLM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27183"/>
                  </a:ext>
                </a:extLst>
              </a:tr>
              <a:tr h="373059">
                <a:tc>
                  <a:txBody>
                    <a:bodyPr/>
                    <a:lstStyle/>
                    <a:p>
                      <a:r>
                        <a:rPr lang="en-US" dirty="0" smtClean="0"/>
                        <a:t>LSTM LM w/ Clipping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11115"/>
                  </a:ext>
                </a:extLst>
              </a:tr>
              <a:tr h="410267">
                <a:tc>
                  <a:txBody>
                    <a:bodyPr/>
                    <a:lstStyle/>
                    <a:p>
                      <a:r>
                        <a:rPr lang="en-US" dirty="0" smtClean="0"/>
                        <a:t>LSTM LM No</a:t>
                      </a:r>
                      <a:r>
                        <a:rPr lang="en-US" baseline="0" dirty="0" smtClean="0"/>
                        <a:t> Clipping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Degenerate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594922"/>
                  </a:ext>
                </a:extLst>
              </a:tr>
              <a:tr h="299759">
                <a:tc>
                  <a:txBody>
                    <a:bodyPr/>
                    <a:lstStyle/>
                    <a:p>
                      <a:r>
                        <a:rPr lang="en-US" dirty="0" smtClean="0"/>
                        <a:t>LSTM LM No</a:t>
                      </a:r>
                      <a:r>
                        <a:rPr lang="en-US" baseline="0" dirty="0" smtClean="0"/>
                        <a:t> Clipping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Degenerate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311292"/>
                  </a:ext>
                </a:extLst>
              </a:tr>
              <a:tr h="373059">
                <a:tc>
                  <a:txBody>
                    <a:bodyPr/>
                    <a:lstStyle/>
                    <a:p>
                      <a:r>
                        <a:rPr lang="en-US" dirty="0" smtClean="0"/>
                        <a:t>LSTM LM No</a:t>
                      </a:r>
                      <a:r>
                        <a:rPr lang="en-US" baseline="0" dirty="0" smtClean="0"/>
                        <a:t> Clipping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35850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325156"/>
              </p:ext>
            </p:extLst>
          </p:nvPr>
        </p:nvGraphicFramePr>
        <p:xfrm>
          <a:off x="6327809" y="3573462"/>
          <a:ext cx="5148228" cy="279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3619452"/>
          </a:xfrm>
        </p:spPr>
        <p:txBody>
          <a:bodyPr/>
          <a:lstStyle/>
          <a:p>
            <a:r>
              <a:rPr lang="en-US" b="1" dirty="0" smtClean="0"/>
              <a:t>Problem</a:t>
            </a:r>
            <a:r>
              <a:rPr lang="en-US" dirty="0" smtClean="0"/>
              <a:t>: Trainings often are often degenerate or sub-optimal, especially with deep recurrent networks</a:t>
            </a:r>
          </a:p>
          <a:p>
            <a:r>
              <a:rPr lang="en-US" dirty="0" smtClean="0"/>
              <a:t>A </a:t>
            </a:r>
            <a:r>
              <a:rPr lang="en-US" dirty="0"/>
              <a:t>few simple techniques for increasing robustness: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Updates clipped to range: </a:t>
            </a:r>
            <a:r>
              <a:rPr lang="en-US" dirty="0"/>
              <a:t>[-0.01, 0.01]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Weights clipped to range: </a:t>
            </a:r>
            <a:r>
              <a:rPr lang="en-US" dirty="0"/>
              <a:t>[-0.5, 0.5]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319" y="4411662"/>
            <a:ext cx="9982200" cy="17727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update </a:t>
            </a:r>
            <a: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learning_rate</a:t>
            </a:r>
            <a: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*-gradient</a:t>
            </a:r>
            <a:b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update = max(-0.01, min(0.01, update))</a:t>
            </a:r>
          </a:p>
          <a:p>
            <a: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weight = weight + update</a:t>
            </a:r>
          </a:p>
          <a:p>
            <a:r>
              <a:rPr lang="en-US" sz="2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weight = max(-0.5, min(0.5, weight))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2843855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 smtClean="0"/>
              <a:t>Early stopping with sliding window validation error</a:t>
            </a:r>
          </a:p>
          <a:p>
            <a:pPr marL="1087437" lvl="1" indent="-742950"/>
            <a:r>
              <a:rPr lang="en-US" dirty="0" smtClean="0"/>
              <a:t>Define “epoch” as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25M words)</a:t>
            </a:r>
          </a:p>
          <a:p>
            <a:pPr marL="1087437" lvl="1" indent="-742950"/>
            <a:r>
              <a:rPr lang="en-US" b="1" dirty="0" smtClean="0"/>
              <a:t>Sliding window</a:t>
            </a:r>
            <a:r>
              <a:rPr lang="en-US" dirty="0" smtClean="0"/>
              <a:t>: If epoch is 20,000 batches, compute validation error at batch 19,000, 19,100, … 20,000 and take the median</a:t>
            </a:r>
          </a:p>
          <a:p>
            <a:pPr marL="742950" indent="-742950"/>
            <a:r>
              <a:rPr lang="en-US" dirty="0" smtClean="0"/>
              <a:t>Validation error jumps up and down a lot</a:t>
            </a:r>
          </a:p>
          <a:p>
            <a:pPr marL="1087437" lvl="1" indent="-742950"/>
            <a:r>
              <a:rPr lang="en-US" dirty="0" smtClean="0"/>
              <a:t>Especially for clipped recurrent networks: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77409"/>
              </p:ext>
            </p:extLst>
          </p:nvPr>
        </p:nvGraphicFramePr>
        <p:xfrm>
          <a:off x="2179637" y="3967482"/>
          <a:ext cx="5181600" cy="294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89837" y="4625868"/>
            <a:ext cx="3429000" cy="8156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English LSTM LM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100M words training</a:t>
            </a:r>
          </a:p>
        </p:txBody>
      </p:sp>
    </p:spTree>
    <p:extLst>
      <p:ext uri="{BB962C8B-B14F-4D97-AF65-F5344CB8AC3E}">
        <p14:creationId xmlns:p14="http://schemas.microsoft.com/office/powerpoint/2010/main" val="36319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Forward vs. Recurrent LMs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02546"/>
              </p:ext>
            </p:extLst>
          </p:nvPr>
        </p:nvGraphicFramePr>
        <p:xfrm>
          <a:off x="3251385" y="3802062"/>
          <a:ext cx="4814976" cy="29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r>
                        <a:rPr lang="en-US" i="0" dirty="0" smtClean="0"/>
                        <a:t>-gram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dirty="0" smtClean="0"/>
                        <a:t>Order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Hidden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dirty="0" smtClean="0"/>
                        <a:t>Layers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Perplexity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58.9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7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55.2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52.8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15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51.9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20</a:t>
                      </a:r>
                      <a:endParaRPr lang="en-US" dirty="0" smtClean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</a:t>
                      </a:r>
                      <a:endParaRPr lang="en-US" dirty="0" smtClean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51.6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LSTM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45.1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280"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LSTM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41.8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3010055"/>
          </a:xfrm>
        </p:spPr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Are LSTM LMs inherently more powerful than feed forward NNLMs?</a:t>
            </a:r>
          </a:p>
          <a:p>
            <a:r>
              <a:rPr lang="en-US" b="1" dirty="0" smtClean="0"/>
              <a:t>Answer: </a:t>
            </a:r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Feed-forward model: 1000 hidden nodes (more didn’t help)</a:t>
            </a:r>
          </a:p>
          <a:p>
            <a:pPr lvl="1"/>
            <a:r>
              <a:rPr lang="en-US" dirty="0" smtClean="0"/>
              <a:t>Recurrent model: 1000 hidden nodes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637" y="4621599"/>
            <a:ext cx="3417805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English LM, 100M words, 10k output vocab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51385" y="6035308"/>
            <a:ext cx="4814976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Forward vs. Recurrent LMs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616966"/>
              </p:ext>
            </p:extLst>
          </p:nvPr>
        </p:nvGraphicFramePr>
        <p:xfrm>
          <a:off x="1722437" y="2735262"/>
          <a:ext cx="8418022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1588127"/>
          </a:xfrm>
        </p:spPr>
        <p:txBody>
          <a:bodyPr/>
          <a:lstStyle/>
          <a:p>
            <a:r>
              <a:rPr lang="en-US" b="1" dirty="0" smtClean="0"/>
              <a:t>Result</a:t>
            </a:r>
            <a:r>
              <a:rPr lang="en-US" dirty="0" smtClean="0"/>
              <a:t>: </a:t>
            </a:r>
            <a:r>
              <a:rPr lang="en-US" dirty="0"/>
              <a:t>LSTM </a:t>
            </a:r>
            <a:r>
              <a:rPr lang="en-US" dirty="0" smtClean="0"/>
              <a:t>outperforms FFNN, even when RNN context is truncated</a:t>
            </a:r>
          </a:p>
          <a:p>
            <a:pPr lvl="1"/>
            <a:r>
              <a:rPr lang="en-US" dirty="0"/>
              <a:t>LSTM </a:t>
            </a:r>
            <a:r>
              <a:rPr lang="en-US" dirty="0" smtClean="0"/>
              <a:t>was trained with special truncation token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0471" y="6182830"/>
            <a:ext cx="624840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English LM, 100M words, 10k vocab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Forward vs. Recurrent LMs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71433"/>
              </p:ext>
            </p:extLst>
          </p:nvPr>
        </p:nvGraphicFramePr>
        <p:xfrm>
          <a:off x="1722437" y="2651684"/>
          <a:ext cx="8262072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20-gram FF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Recurrent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lawsuit , filed </a:t>
                      </a:r>
                      <a:r>
                        <a:rPr lang="en-US" sz="1600" dirty="0" err="1" smtClean="0"/>
                        <a:t>wednesday</a:t>
                      </a:r>
                      <a:r>
                        <a:rPr lang="en-US" sz="1600" dirty="0" smtClean="0"/>
                        <a:t> on behalf of </a:t>
                      </a:r>
                      <a:r>
                        <a:rPr lang="en-US" sz="1600" dirty="0" err="1" smtClean="0"/>
                        <a:t>linda</a:t>
                      </a:r>
                      <a:r>
                        <a:rPr lang="en-US" sz="1600" dirty="0" smtClean="0"/>
                        <a:t> and </a:t>
                      </a:r>
                      <a:r>
                        <a:rPr lang="en-US" sz="1600" dirty="0" err="1" smtClean="0"/>
                        <a:t>robert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lott</a:t>
                      </a:r>
                      <a:r>
                        <a:rPr lang="en-US" sz="1600" dirty="0" smtClean="0"/>
                        <a:t> of </a:t>
                      </a:r>
                      <a:r>
                        <a:rPr lang="en-US" sz="1600" dirty="0" err="1" smtClean="0"/>
                        <a:t>birmingham</a:t>
                      </a:r>
                      <a:r>
                        <a:rPr lang="en-US" sz="1600" dirty="0" smtClean="0"/>
                        <a:t> , </a:t>
                      </a:r>
                      <a:r>
                        <a:rPr lang="en-US" sz="1600" b="1" dirty="0" smtClean="0"/>
                        <a:t>alleges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lawsuit </a:t>
                      </a:r>
                      <a:r>
                        <a:rPr lang="en-US" sz="1600" b="1" dirty="0" smtClean="0"/>
                        <a:t>alleges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journalists said the claim that instant news was more incendiary than reports delivered more slowly </a:t>
                      </a:r>
                      <a:r>
                        <a:rPr lang="en-US" sz="1600" b="1" dirty="0" smtClean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journalists said the claim </a:t>
                      </a:r>
                      <a:r>
                        <a:rPr lang="en-US" sz="1600" b="1" dirty="0" smtClean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1791260"/>
          </a:xfrm>
        </p:spPr>
        <p:txBody>
          <a:bodyPr/>
          <a:lstStyle/>
          <a:p>
            <a:r>
              <a:rPr lang="en-US" b="1" dirty="0" smtClean="0"/>
              <a:t>Qualitative analysis</a:t>
            </a:r>
            <a:r>
              <a:rPr lang="en-US" dirty="0" smtClean="0"/>
              <a:t>: LSTM is much better at “parsing” the input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8437" y="5249862"/>
            <a:ext cx="3276600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Word being predicted is in </a:t>
            </a:r>
            <a:r>
              <a:rPr lang="en-US" sz="16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bold</a:t>
            </a:r>
          </a:p>
        </p:txBody>
      </p:sp>
    </p:spTree>
    <p:extLst>
      <p:ext uri="{BB962C8B-B14F-4D97-AF65-F5344CB8AC3E}">
        <p14:creationId xmlns:p14="http://schemas.microsoft.com/office/powerpoint/2010/main" val="32026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Language Models (NNLMs)</a:t>
            </a:r>
            <a:endParaRPr lang="en-US" dirty="0"/>
          </a:p>
        </p:txBody>
      </p:sp>
      <p:sp>
        <p:nvSpPr>
          <p:cNvPr id="70" name="TextBox 39"/>
          <p:cNvSpPr txBox="1"/>
          <p:nvPr/>
        </p:nvSpPr>
        <p:spPr>
          <a:xfrm>
            <a:off x="2616045" y="6303249"/>
            <a:ext cx="914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to</a:t>
            </a:r>
            <a:endParaRPr lang="en-US" altLang="zh-CN" sz="1400" b="0" dirty="0">
              <a:latin typeface="+mj-lt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1610522" y="6303249"/>
            <a:ext cx="9067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drove</a:t>
            </a:r>
            <a:endParaRPr lang="en-US" altLang="zh-CN" sz="1400" b="0" dirty="0">
              <a:latin typeface="+mj-lt"/>
            </a:endParaRPr>
          </a:p>
        </p:txBody>
      </p:sp>
      <p:sp>
        <p:nvSpPr>
          <p:cNvPr id="72" name="TextBox 51"/>
          <p:cNvSpPr txBox="1"/>
          <p:nvPr/>
        </p:nvSpPr>
        <p:spPr>
          <a:xfrm>
            <a:off x="2030744" y="4846142"/>
            <a:ext cx="9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Hidden 1</a:t>
            </a:r>
            <a:endParaRPr lang="en-US" b="0" dirty="0">
              <a:latin typeface="+mj-lt"/>
            </a:endParaRPr>
          </a:p>
        </p:txBody>
      </p:sp>
      <p:sp>
        <p:nvSpPr>
          <p:cNvPr id="73" name="Double Bracket 72"/>
          <p:cNvSpPr/>
          <p:nvPr/>
        </p:nvSpPr>
        <p:spPr bwMode="auto">
          <a:xfrm>
            <a:off x="1570037" y="2125662"/>
            <a:ext cx="1841679" cy="163204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4" name="TextBox 54"/>
          <p:cNvSpPr txBox="1"/>
          <p:nvPr/>
        </p:nvSpPr>
        <p:spPr>
          <a:xfrm>
            <a:off x="1640524" y="2503685"/>
            <a:ext cx="174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aardvark = 0.0082</a:t>
            </a:r>
            <a:endParaRPr lang="en-US" sz="1400" b="0" dirty="0">
              <a:latin typeface="+mj-lt"/>
            </a:endParaRPr>
          </a:p>
        </p:txBody>
      </p:sp>
      <p:sp>
        <p:nvSpPr>
          <p:cNvPr id="75" name="TextBox 55"/>
          <p:cNvSpPr txBox="1"/>
          <p:nvPr/>
        </p:nvSpPr>
        <p:spPr>
          <a:xfrm>
            <a:off x="1646237" y="3037085"/>
            <a:ext cx="166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+mj-lt"/>
              </a:rPr>
              <a:t>store = 0.0191</a:t>
            </a:r>
            <a:endParaRPr lang="en-US" sz="1400" dirty="0">
              <a:latin typeface="+mj-lt"/>
            </a:endParaRPr>
          </a:p>
        </p:txBody>
      </p:sp>
      <p:sp>
        <p:nvSpPr>
          <p:cNvPr id="76" name="TextBox 57"/>
          <p:cNvSpPr txBox="1"/>
          <p:nvPr/>
        </p:nvSpPr>
        <p:spPr>
          <a:xfrm>
            <a:off x="1802234" y="3123161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77" name="TextBox 58"/>
          <p:cNvSpPr txBox="1"/>
          <p:nvPr/>
        </p:nvSpPr>
        <p:spPr>
          <a:xfrm>
            <a:off x="1627800" y="3352217"/>
            <a:ext cx="161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zygote = 0.003</a:t>
            </a:r>
            <a:endParaRPr lang="en-US" sz="1400" b="0" dirty="0">
              <a:latin typeface="+mj-lt"/>
            </a:endParaRPr>
          </a:p>
        </p:txBody>
      </p:sp>
      <p:sp>
        <p:nvSpPr>
          <p:cNvPr id="78" name="TextBox 59"/>
          <p:cNvSpPr txBox="1"/>
          <p:nvPr/>
        </p:nvSpPr>
        <p:spPr>
          <a:xfrm>
            <a:off x="605896" y="6303249"/>
            <a:ext cx="9067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he</a:t>
            </a:r>
            <a:endParaRPr lang="en-US" altLang="zh-CN" sz="1400" b="0" dirty="0">
              <a:latin typeface="+mj-lt"/>
            </a:endParaRPr>
          </a:p>
        </p:txBody>
      </p:sp>
      <p:sp>
        <p:nvSpPr>
          <p:cNvPr id="79" name="TextBox 39"/>
          <p:cNvSpPr txBox="1"/>
          <p:nvPr/>
        </p:nvSpPr>
        <p:spPr>
          <a:xfrm>
            <a:off x="3651189" y="6303249"/>
            <a:ext cx="914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the</a:t>
            </a:r>
            <a:endParaRPr lang="en-US" altLang="zh-CN" sz="1400" b="0" dirty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 flipV="1">
            <a:off x="1020961" y="598253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44"/>
          <p:cNvSpPr txBox="1"/>
          <p:nvPr/>
        </p:nvSpPr>
        <p:spPr>
          <a:xfrm>
            <a:off x="547960" y="5553908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2087761" y="598253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3043246" y="598253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4068961" y="598253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44"/>
          <p:cNvSpPr txBox="1"/>
          <p:nvPr/>
        </p:nvSpPr>
        <p:spPr>
          <a:xfrm>
            <a:off x="1602174" y="5553908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sp>
        <p:nvSpPr>
          <p:cNvPr id="86" name="TextBox 44"/>
          <p:cNvSpPr txBox="1"/>
          <p:nvPr/>
        </p:nvSpPr>
        <p:spPr>
          <a:xfrm>
            <a:off x="2631444" y="5555488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sp>
        <p:nvSpPr>
          <p:cNvPr id="87" name="TextBox 44"/>
          <p:cNvSpPr txBox="1"/>
          <p:nvPr/>
        </p:nvSpPr>
        <p:spPr>
          <a:xfrm>
            <a:off x="3660714" y="5561355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V="1">
            <a:off x="2468761" y="5225483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Rounded Rectangle 88"/>
          <p:cNvSpPr/>
          <p:nvPr/>
        </p:nvSpPr>
        <p:spPr bwMode="auto">
          <a:xfrm>
            <a:off x="1044316" y="4815938"/>
            <a:ext cx="2796045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575733" y="5525465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610522" y="5533021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637205" y="5525465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664728" y="5518018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V="1">
            <a:off x="2460633" y="4509857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Rounded Rectangle 94"/>
          <p:cNvSpPr/>
          <p:nvPr/>
        </p:nvSpPr>
        <p:spPr bwMode="auto">
          <a:xfrm>
            <a:off x="1036188" y="4080216"/>
            <a:ext cx="2796045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TextBox 51"/>
          <p:cNvSpPr txBox="1"/>
          <p:nvPr/>
        </p:nvSpPr>
        <p:spPr>
          <a:xfrm>
            <a:off x="6671753" y="2078366"/>
            <a:ext cx="9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Output</a:t>
            </a:r>
            <a:endParaRPr lang="en-US" b="0" dirty="0">
              <a:latin typeface="+mj-lt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 flipV="1">
            <a:off x="2408237" y="3747656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870300" y="1221429"/>
            <a:ext cx="390311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Feed-forward NNLM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474316" y="1123437"/>
            <a:ext cx="390311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Recurrent NNLM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999037" y="1363662"/>
            <a:ext cx="0" cy="524736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9"/>
          <p:cNvSpPr txBox="1"/>
          <p:nvPr/>
        </p:nvSpPr>
        <p:spPr>
          <a:xfrm>
            <a:off x="6388381" y="5703775"/>
            <a:ext cx="9067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he</a:t>
            </a:r>
            <a:endParaRPr lang="en-US" altLang="zh-CN" sz="1400" b="0" dirty="0">
              <a:latin typeface="+mj-lt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6835515" y="537018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44"/>
          <p:cNvSpPr txBox="1"/>
          <p:nvPr/>
        </p:nvSpPr>
        <p:spPr>
          <a:xfrm>
            <a:off x="6370637" y="4954434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6398410" y="4925991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8" name="TextBox 51"/>
          <p:cNvSpPr txBox="1"/>
          <p:nvPr/>
        </p:nvSpPr>
        <p:spPr>
          <a:xfrm>
            <a:off x="6154975" y="4185211"/>
            <a:ext cx="142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Recurrent Hidden</a:t>
            </a:r>
            <a:endParaRPr lang="en-US" b="0" dirty="0">
              <a:latin typeface="+mj-lt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5702804" y="4128173"/>
            <a:ext cx="2257115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6839699" y="454823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59"/>
          <p:cNvSpPr txBox="1"/>
          <p:nvPr/>
        </p:nvSpPr>
        <p:spPr>
          <a:xfrm>
            <a:off x="9426333" y="5711533"/>
            <a:ext cx="9067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altLang="zh-CN" sz="1400" b="0" dirty="0" smtClean="0">
                <a:latin typeface="+mj-lt"/>
              </a:rPr>
              <a:t>drove</a:t>
            </a:r>
            <a:endParaRPr lang="en-US" altLang="zh-CN" sz="1400" b="0" dirty="0">
              <a:latin typeface="+mj-lt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 flipV="1">
            <a:off x="9913659" y="537793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TextBox 44"/>
          <p:cNvSpPr txBox="1"/>
          <p:nvPr/>
        </p:nvSpPr>
        <p:spPr>
          <a:xfrm>
            <a:off x="9418637" y="4962192"/>
            <a:ext cx="974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b="0" dirty="0" smtClean="0">
                <a:latin typeface="+mj-lt"/>
              </a:rPr>
              <a:t>Embedding</a:t>
            </a:r>
            <a:endParaRPr lang="en-US" b="0" dirty="0">
              <a:latin typeface="+mj-lt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9446410" y="4933749"/>
            <a:ext cx="931024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TextBox 51"/>
          <p:cNvSpPr txBox="1"/>
          <p:nvPr/>
        </p:nvSpPr>
        <p:spPr>
          <a:xfrm>
            <a:off x="9274179" y="4164062"/>
            <a:ext cx="142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Recurrent Hidden</a:t>
            </a:r>
            <a:endParaRPr lang="en-US" b="0" dirty="0">
              <a:latin typeface="+mj-lt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8746518" y="4135931"/>
            <a:ext cx="2257115" cy="348778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 flipV="1">
            <a:off x="9887699" y="4555988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8179234" y="4294073"/>
            <a:ext cx="3472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V="1">
            <a:off x="6782966" y="3751316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9832416" y="3751316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TextBox 57"/>
          <p:cNvSpPr txBox="1"/>
          <p:nvPr/>
        </p:nvSpPr>
        <p:spPr>
          <a:xfrm>
            <a:off x="1789273" y="2732285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154" name="Double Bracket 153"/>
          <p:cNvSpPr/>
          <p:nvPr/>
        </p:nvSpPr>
        <p:spPr bwMode="auto">
          <a:xfrm>
            <a:off x="6033988" y="2014279"/>
            <a:ext cx="1841679" cy="163204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5" name="TextBox 54"/>
          <p:cNvSpPr txBox="1"/>
          <p:nvPr/>
        </p:nvSpPr>
        <p:spPr>
          <a:xfrm>
            <a:off x="6104475" y="2351285"/>
            <a:ext cx="174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aardvark = 0.000041</a:t>
            </a:r>
            <a:endParaRPr lang="en-US" sz="1400" b="0" dirty="0">
              <a:latin typeface="+mj-lt"/>
            </a:endParaRPr>
          </a:p>
        </p:txBody>
      </p:sp>
      <p:sp>
        <p:nvSpPr>
          <p:cNvPr id="156" name="TextBox 55"/>
          <p:cNvSpPr txBox="1"/>
          <p:nvPr/>
        </p:nvSpPr>
        <p:spPr>
          <a:xfrm>
            <a:off x="6055884" y="2884685"/>
            <a:ext cx="166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+mj-lt"/>
              </a:rPr>
              <a:t>drove = 0.045</a:t>
            </a:r>
            <a:endParaRPr lang="en-US" sz="1400" dirty="0">
              <a:latin typeface="+mj-lt"/>
            </a:endParaRPr>
          </a:p>
        </p:txBody>
      </p:sp>
      <p:sp>
        <p:nvSpPr>
          <p:cNvPr id="157" name="TextBox 57"/>
          <p:cNvSpPr txBox="1"/>
          <p:nvPr/>
        </p:nvSpPr>
        <p:spPr>
          <a:xfrm>
            <a:off x="6266185" y="3011778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158" name="TextBox 58"/>
          <p:cNvSpPr txBox="1"/>
          <p:nvPr/>
        </p:nvSpPr>
        <p:spPr>
          <a:xfrm>
            <a:off x="6091751" y="3240834"/>
            <a:ext cx="161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zygote = 0.00003</a:t>
            </a:r>
            <a:endParaRPr lang="en-US" sz="1400" b="0" dirty="0">
              <a:latin typeface="+mj-lt"/>
            </a:endParaRPr>
          </a:p>
        </p:txBody>
      </p:sp>
      <p:sp>
        <p:nvSpPr>
          <p:cNvPr id="159" name="TextBox 57"/>
          <p:cNvSpPr txBox="1"/>
          <p:nvPr/>
        </p:nvSpPr>
        <p:spPr>
          <a:xfrm>
            <a:off x="6253224" y="2579885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160" name="Double Bracket 159"/>
          <p:cNvSpPr/>
          <p:nvPr/>
        </p:nvSpPr>
        <p:spPr bwMode="auto">
          <a:xfrm>
            <a:off x="8857238" y="2008681"/>
            <a:ext cx="1841679" cy="163204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1" name="TextBox 54"/>
          <p:cNvSpPr txBox="1"/>
          <p:nvPr/>
        </p:nvSpPr>
        <p:spPr>
          <a:xfrm>
            <a:off x="8927725" y="2351285"/>
            <a:ext cx="174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aardvark = 0.000054</a:t>
            </a:r>
            <a:endParaRPr lang="en-US" sz="1400" b="0" dirty="0">
              <a:latin typeface="+mj-lt"/>
            </a:endParaRPr>
          </a:p>
        </p:txBody>
      </p:sp>
      <p:sp>
        <p:nvSpPr>
          <p:cNvPr id="162" name="TextBox 55"/>
          <p:cNvSpPr txBox="1"/>
          <p:nvPr/>
        </p:nvSpPr>
        <p:spPr>
          <a:xfrm>
            <a:off x="8879134" y="2884685"/>
            <a:ext cx="166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+mj-lt"/>
              </a:rPr>
              <a:t>to = 0.267</a:t>
            </a:r>
            <a:endParaRPr lang="en-US" sz="1400" dirty="0">
              <a:latin typeface="+mj-lt"/>
            </a:endParaRPr>
          </a:p>
        </p:txBody>
      </p:sp>
      <p:sp>
        <p:nvSpPr>
          <p:cNvPr id="163" name="TextBox 57"/>
          <p:cNvSpPr txBox="1"/>
          <p:nvPr/>
        </p:nvSpPr>
        <p:spPr>
          <a:xfrm>
            <a:off x="9089435" y="3006180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164" name="TextBox 58"/>
          <p:cNvSpPr txBox="1"/>
          <p:nvPr/>
        </p:nvSpPr>
        <p:spPr>
          <a:xfrm>
            <a:off x="8915001" y="3235236"/>
            <a:ext cx="161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zygote = 0.000009</a:t>
            </a:r>
            <a:endParaRPr lang="en-US" sz="1400" b="0" dirty="0">
              <a:latin typeface="+mj-lt"/>
            </a:endParaRPr>
          </a:p>
        </p:txBody>
      </p:sp>
      <p:sp>
        <p:nvSpPr>
          <p:cNvPr id="165" name="TextBox 57"/>
          <p:cNvSpPr txBox="1"/>
          <p:nvPr/>
        </p:nvSpPr>
        <p:spPr>
          <a:xfrm>
            <a:off x="9076474" y="2579885"/>
            <a:ext cx="114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latin typeface="+mj-lt"/>
              </a:rPr>
              <a:t>…</a:t>
            </a:r>
            <a:endParaRPr lang="en-US" sz="1400" b="0" dirty="0">
              <a:latin typeface="+mj-lt"/>
            </a:endParaRPr>
          </a:p>
        </p:txBody>
      </p:sp>
      <p:sp>
        <p:nvSpPr>
          <p:cNvPr id="166" name="TextBox 51"/>
          <p:cNvSpPr txBox="1"/>
          <p:nvPr/>
        </p:nvSpPr>
        <p:spPr>
          <a:xfrm>
            <a:off x="2076429" y="4128117"/>
            <a:ext cx="9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Hidden 2</a:t>
            </a:r>
            <a:endParaRPr lang="en-US" b="0" dirty="0">
              <a:latin typeface="+mj-lt"/>
            </a:endParaRPr>
          </a:p>
        </p:txBody>
      </p:sp>
      <p:sp>
        <p:nvSpPr>
          <p:cNvPr id="167" name="TextBox 51"/>
          <p:cNvSpPr txBox="1"/>
          <p:nvPr/>
        </p:nvSpPr>
        <p:spPr>
          <a:xfrm>
            <a:off x="2193692" y="2160945"/>
            <a:ext cx="9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Output</a:t>
            </a:r>
            <a:endParaRPr lang="en-US" b="0" dirty="0">
              <a:latin typeface="+mj-lt"/>
            </a:endParaRPr>
          </a:p>
        </p:txBody>
      </p:sp>
      <p:sp>
        <p:nvSpPr>
          <p:cNvPr id="168" name="TextBox 51"/>
          <p:cNvSpPr txBox="1"/>
          <p:nvPr/>
        </p:nvSpPr>
        <p:spPr>
          <a:xfrm>
            <a:off x="9486562" y="2102192"/>
            <a:ext cx="9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b="0" dirty="0" smtClean="0">
                <a:latin typeface="+mj-lt"/>
              </a:rPr>
              <a:t>Output</a:t>
            </a:r>
            <a:endParaRPr lang="en-US" b="0" dirty="0">
              <a:latin typeface="+mj-lt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/>
      <p:bldP spid="102" grpId="0" animBg="1"/>
      <p:bldP spid="104" grpId="0"/>
      <p:bldP spid="105" grpId="0" animBg="1"/>
      <p:bldP spid="108" grpId="0"/>
      <p:bldP spid="109" grpId="0" animBg="1"/>
      <p:bldP spid="113" grpId="0" animBg="1"/>
      <p:bldP spid="115" grpId="0"/>
      <p:bldP spid="116" grpId="0" animBg="1"/>
      <p:bldP spid="117" grpId="0"/>
      <p:bldP spid="118" grpId="0" animBg="1"/>
      <p:bldP spid="154" grpId="0" animBg="1"/>
      <p:bldP spid="155" grpId="0"/>
      <p:bldP spid="156" grpId="0"/>
      <p:bldP spid="157" grpId="0"/>
      <p:bldP spid="158" grpId="0"/>
      <p:bldP spid="159" grpId="0"/>
      <p:bldP spid="160" grpId="0" animBg="1"/>
      <p:bldP spid="161" grpId="0"/>
      <p:bldP spid="162" grpId="0"/>
      <p:bldP spid="163" grpId="0"/>
      <p:bldP spid="164" grpId="0"/>
      <p:bldP spid="165" grpId="0"/>
      <p:bldP spid="16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4635115"/>
          </a:xfrm>
        </p:spPr>
        <p:txBody>
          <a:bodyPr/>
          <a:lstStyle/>
          <a:p>
            <a:r>
              <a:rPr lang="en-US" dirty="0" smtClean="0"/>
              <a:t>Neural network models can make MT better </a:t>
            </a:r>
            <a:r>
              <a:rPr lang="en-US" i="1" dirty="0" smtClean="0"/>
              <a:t>and</a:t>
            </a:r>
            <a:r>
              <a:rPr lang="en-US" dirty="0" smtClean="0"/>
              <a:t> faster</a:t>
            </a:r>
          </a:p>
          <a:p>
            <a:r>
              <a:rPr lang="en-US" dirty="0" smtClean="0"/>
              <a:t>How to train powerful, robust models “quickly”:</a:t>
            </a:r>
          </a:p>
          <a:p>
            <a:pPr lvl="1"/>
            <a:r>
              <a:rPr lang="en-US" dirty="0" smtClean="0"/>
              <a:t>Use approximate softmax for dealing with large vocab</a:t>
            </a:r>
          </a:p>
          <a:p>
            <a:pPr lvl="1"/>
            <a:r>
              <a:rPr lang="en-US" dirty="0" smtClean="0"/>
              <a:t>Use gradient clipping</a:t>
            </a:r>
          </a:p>
          <a:p>
            <a:pPr lvl="1"/>
            <a:r>
              <a:rPr lang="en-US" dirty="0" smtClean="0"/>
              <a:t>Use sliding-window early stopping</a:t>
            </a:r>
          </a:p>
          <a:p>
            <a:pPr lvl="1"/>
            <a:r>
              <a:rPr lang="en-US" dirty="0" smtClean="0"/>
              <a:t>Pre-train the embeddings if the data or number of labels is small</a:t>
            </a:r>
          </a:p>
          <a:p>
            <a:r>
              <a:rPr lang="en-US" dirty="0" smtClean="0"/>
              <a:t>Recurrent networks can model long-distance phenomena that feed forward networks can’t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 Machine Translation Group is Hiring!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3120854"/>
          </a:xfrm>
        </p:spPr>
        <p:txBody>
          <a:bodyPr/>
          <a:lstStyle/>
          <a:p>
            <a:r>
              <a:rPr lang="en-US" dirty="0" smtClean="0"/>
              <a:t>Apply online: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://careers.microsoft.com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Search for “MT Scientist”</a:t>
            </a:r>
          </a:p>
          <a:p>
            <a:r>
              <a:rPr lang="en-US" dirty="0" smtClean="0"/>
              <a:t>Or e-mail one of us:</a:t>
            </a:r>
          </a:p>
          <a:p>
            <a:pPr lvl="1"/>
            <a:r>
              <a:rPr lang="en-US" dirty="0" smtClean="0"/>
              <a:t>Arul Menezes (</a:t>
            </a:r>
            <a:r>
              <a:rPr lang="en-US" dirty="0" smtClean="0">
                <a:hlinkClick r:id="rId3"/>
              </a:rPr>
              <a:t>arulm@microsoft.com</a:t>
            </a:r>
            <a:r>
              <a:rPr lang="en-US" dirty="0" smtClean="0"/>
              <a:t>), MT Group Manager</a:t>
            </a:r>
          </a:p>
          <a:p>
            <a:pPr lvl="1"/>
            <a:r>
              <a:rPr lang="en-US" dirty="0" smtClean="0"/>
              <a:t>Jacob Devlin (</a:t>
            </a:r>
            <a:r>
              <a:rPr lang="en-US" dirty="0" smtClean="0">
                <a:hlinkClick r:id="rId4"/>
              </a:rPr>
              <a:t>jdevlin@microsoft.com</a:t>
            </a:r>
            <a:r>
              <a:rPr lang="en-US" dirty="0" smtClean="0"/>
              <a:t>), Senior MT Scientist</a:t>
            </a:r>
          </a:p>
          <a:p>
            <a:r>
              <a:rPr lang="en-US" dirty="0" smtClean="0"/>
              <a:t>Talk to me at WMT/EMNLP!</a:t>
            </a:r>
          </a:p>
        </p:txBody>
      </p:sp>
    </p:spTree>
    <p:extLst>
      <p:ext uri="{BB962C8B-B14F-4D97-AF65-F5344CB8AC3E}">
        <p14:creationId xmlns:p14="http://schemas.microsoft.com/office/powerpoint/2010/main" val="38831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2" y="5371466"/>
            <a:ext cx="246611" cy="200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2" y="4589140"/>
            <a:ext cx="200493" cy="200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98" y="5747909"/>
            <a:ext cx="219959" cy="219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143" y="4563183"/>
            <a:ext cx="18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hlinkClick r:id="rId5"/>
              </a:rPr>
              <a:t>blogs.msdn.com/translator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69143" y="5356476"/>
            <a:ext cx="1821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hlinkClick r:id="rId6"/>
              </a:rPr>
              <a:t>twitter.com/</a:t>
            </a:r>
            <a:r>
              <a:rPr lang="fr-FR" sz="1200" dirty="0" err="1" smtClean="0">
                <a:hlinkClick r:id="rId6"/>
              </a:rPr>
              <a:t>MSTranslator</a:t>
            </a:r>
            <a:r>
              <a:rPr lang="fr-FR" sz="1200" dirty="0" smtClean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9409" y="5740847"/>
            <a:ext cx="2544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hlinkClick r:id="rId7"/>
              </a:rPr>
              <a:t>facebook.com/</a:t>
            </a:r>
            <a:r>
              <a:rPr lang="fr-FR" sz="1200" dirty="0" err="1" smtClean="0">
                <a:hlinkClick r:id="rId7"/>
              </a:rPr>
              <a:t>MicrosoftTranslator</a:t>
            </a:r>
            <a:r>
              <a:rPr lang="fr-FR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9409" y="4962536"/>
            <a:ext cx="3011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hlinkClick r:id="rId8"/>
              </a:rPr>
              <a:t>linkedin.com/</a:t>
            </a:r>
            <a:r>
              <a:rPr lang="fr-FR" sz="1200" dirty="0" err="1" smtClean="0">
                <a:hlinkClick r:id="rId8"/>
              </a:rPr>
              <a:t>company</a:t>
            </a:r>
            <a:r>
              <a:rPr lang="fr-FR" sz="1200" dirty="0" smtClean="0">
                <a:hlinkClick r:id="rId8"/>
              </a:rPr>
              <a:t>/</a:t>
            </a:r>
            <a:r>
              <a:rPr lang="fr-FR" sz="1200" dirty="0" err="1" smtClean="0">
                <a:hlinkClick r:id="rId8"/>
              </a:rPr>
              <a:t>Microsoft-Translator</a:t>
            </a:r>
            <a:r>
              <a:rPr lang="fr-FR" sz="1200" dirty="0" smtClean="0"/>
              <a:t>  </a:t>
            </a:r>
            <a:endParaRPr lang="en-US" sz="1200" dirty="0"/>
          </a:p>
        </p:txBody>
      </p:sp>
      <p:pic>
        <p:nvPicPr>
          <p:cNvPr id="9" name="Picture 8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8" y="4996201"/>
            <a:ext cx="210227" cy="19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4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Softmax 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228850"/>
              </a:xfrm>
            </p:spPr>
            <p:txBody>
              <a:bodyPr/>
              <a:lstStyle/>
              <a:p>
                <a:r>
                  <a:rPr lang="en-US" dirty="0" smtClean="0"/>
                  <a:t>Assume:</a:t>
                </a:r>
              </a:p>
              <a:p>
                <a:pPr lvl="1"/>
                <a:r>
                  <a:rPr lang="en-US" dirty="0" smtClean="0"/>
                  <a:t>vocab size = 100k, hidden nodes = 1000, </a:t>
                </a:r>
                <a:r>
                  <a:rPr lang="en-US" dirty="0" err="1" smtClean="0"/>
                  <a:t>minibatch</a:t>
                </a:r>
                <a:r>
                  <a:rPr lang="en-US" dirty="0" smtClean="0"/>
                  <a:t> = 100, sent. </a:t>
                </a:r>
                <a:r>
                  <a:rPr lang="en-US" dirty="0"/>
                  <a:t>l</a:t>
                </a:r>
                <a:r>
                  <a:rPr lang="en-US" dirty="0" smtClean="0"/>
                  <a:t>ength = 50</a:t>
                </a:r>
              </a:p>
              <a:p>
                <a:r>
                  <a:rPr lang="en-US" dirty="0" smtClean="0"/>
                  <a:t>Method 1: Softmax over whole vocab from data chunk</a:t>
                </a:r>
              </a:p>
              <a:p>
                <a:pPr lvl="1"/>
                <a:r>
                  <a:rPr lang="en-US" dirty="0" smtClean="0"/>
                  <a:t>Memory usage: 100*50*30k + 1000*30k = 180M</a:t>
                </a:r>
                <a:endParaRPr lang="en-US" dirty="0"/>
              </a:p>
              <a:p>
                <a:r>
                  <a:rPr lang="en-US" dirty="0"/>
                  <a:t>Method </a:t>
                </a:r>
                <a:r>
                  <a:rPr lang="en-US" dirty="0" smtClean="0"/>
                  <a:t>2: Softmax over random words from whole vocab</a:t>
                </a:r>
              </a:p>
              <a:p>
                <a:pPr lvl="1"/>
                <a:r>
                  <a:rPr lang="en-US" dirty="0" smtClean="0"/>
                  <a:t>Memory usage: 100*50*10k + 1000*100k = 150M</a:t>
                </a:r>
              </a:p>
              <a:p>
                <a:r>
                  <a:rPr lang="en-US" dirty="0" smtClean="0"/>
                  <a:t>Either way, multiplying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correctly approximates the softmax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74637" y="1212849"/>
                <a:ext cx="11889565" cy="4228850"/>
              </a:xfrm>
              <a:blipFill>
                <a:blip r:embed="rId2"/>
                <a:stretch>
                  <a:fillRect l="-718" t="-2450" b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1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336" y="3102152"/>
            <a:ext cx="2814493" cy="2136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Architectures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1089529"/>
          </a:xfrm>
        </p:spPr>
        <p:txBody>
          <a:bodyPr/>
          <a:lstStyle/>
          <a:p>
            <a:r>
              <a:rPr lang="en-US" dirty="0" smtClean="0"/>
              <a:t>LSTM/GRU work much better than standard recurrent</a:t>
            </a:r>
          </a:p>
          <a:p>
            <a:pPr lvl="1"/>
            <a:r>
              <a:rPr lang="en-US" dirty="0" smtClean="0"/>
              <a:t>They also work roughly as well as one another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92" y="3219953"/>
            <a:ext cx="2923208" cy="1560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837" y="2302378"/>
            <a:ext cx="523521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Long Short Term Memory (LSTM)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7913" y="2302378"/>
            <a:ext cx="486432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Gated Recurrent Unit (GRU)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4637" y="6038316"/>
            <a:ext cx="3505200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i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Diagram Source: Chung 2015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5" y="3013037"/>
            <a:ext cx="2908523" cy="2239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336" y="3129336"/>
            <a:ext cx="2844753" cy="16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Translation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244513"/>
          </a:xfrm>
        </p:spPr>
        <p:txBody>
          <a:bodyPr/>
          <a:lstStyle/>
          <a:p>
            <a:r>
              <a:rPr lang="en-US" dirty="0" smtClean="0"/>
              <a:t>Neural </a:t>
            </a:r>
            <a:r>
              <a:rPr lang="en-US" i="1" dirty="0" smtClean="0"/>
              <a:t>translation</a:t>
            </a:r>
            <a:r>
              <a:rPr lang="en-US" dirty="0" smtClean="0"/>
              <a:t> models are extensions of NNLMs that also use source context</a:t>
            </a:r>
          </a:p>
          <a:p>
            <a:r>
              <a:rPr lang="en-US" b="1" dirty="0" smtClean="0"/>
              <a:t>Our approach</a:t>
            </a:r>
            <a:r>
              <a:rPr lang="en-US" dirty="0" smtClean="0"/>
              <a:t>: Use feed-forward neural network models as additional features in traditional engines</a:t>
            </a:r>
          </a:p>
          <a:p>
            <a:pPr lvl="1"/>
            <a:r>
              <a:rPr lang="en-US" dirty="0"/>
              <a:t>Devlin et al. 2014 – “</a:t>
            </a:r>
            <a:r>
              <a:rPr lang="en-US" i="1" dirty="0"/>
              <a:t>Fast and Robust Neural Network Joint Models for Statistical Machine Translation</a:t>
            </a:r>
            <a:r>
              <a:rPr lang="en-US" dirty="0"/>
              <a:t>”</a:t>
            </a:r>
          </a:p>
          <a:p>
            <a:r>
              <a:rPr lang="en-US" dirty="0" smtClean="0"/>
              <a:t>Model different aspects of MT: lexical translation, language modeling, source re-ordering</a:t>
            </a:r>
          </a:p>
          <a:p>
            <a:r>
              <a:rPr lang="en-US" dirty="0" smtClean="0"/>
              <a:t>Pragmatic advantage: Can get significant quality gains </a:t>
            </a:r>
            <a:r>
              <a:rPr lang="en-US" i="1" dirty="0" smtClean="0"/>
              <a:t>and</a:t>
            </a:r>
            <a:r>
              <a:rPr lang="en-US" dirty="0" smtClean="0"/>
              <a:t> faster translation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5650778"/>
          </a:xfrm>
        </p:spPr>
        <p:txBody>
          <a:bodyPr/>
          <a:lstStyle/>
          <a:p>
            <a:r>
              <a:rPr lang="en-US" dirty="0" smtClean="0"/>
              <a:t>Alternative approach: “Pure” neural network models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-344487"/>
            <a:endParaRPr lang="en-US" dirty="0" smtClean="0"/>
          </a:p>
          <a:p>
            <a:pPr marL="0" indent="-344487"/>
            <a:endParaRPr lang="en-US" dirty="0"/>
          </a:p>
          <a:p>
            <a:pPr marL="0" indent="-344487"/>
            <a:endParaRPr lang="en-US" dirty="0" smtClean="0"/>
          </a:p>
          <a:p>
            <a:pPr marL="0" indent="-344487"/>
            <a:endParaRPr lang="en-US" dirty="0" smtClean="0"/>
          </a:p>
          <a:p>
            <a:pPr marL="0" indent="-344487"/>
            <a:endParaRPr lang="en-US" dirty="0" smtClean="0"/>
          </a:p>
          <a:p>
            <a:pPr marL="0" indent="-344487"/>
            <a:r>
              <a:rPr lang="en-US" dirty="0" smtClean="0"/>
              <a:t>Not </a:t>
            </a:r>
            <a:r>
              <a:rPr lang="en-US" dirty="0"/>
              <a:t>discussed explicitly, but second half of talk gives tips on training </a:t>
            </a:r>
            <a:r>
              <a:rPr lang="en-US" dirty="0" smtClean="0"/>
              <a:t>any text-based neural network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Translation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4" y="2099454"/>
            <a:ext cx="4648200" cy="1061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03" y="2188514"/>
            <a:ext cx="1584665" cy="2046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197" y="3191729"/>
            <a:ext cx="4871573" cy="18004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Sutskever</a:t>
            </a:r>
            <a:r>
              <a:rPr lang="en-US" sz="2400" dirty="0"/>
              <a:t> et al. </a:t>
            </a:r>
            <a:r>
              <a:rPr lang="en-US" sz="2400" dirty="0" smtClean="0"/>
              <a:t>2014</a:t>
            </a:r>
          </a:p>
          <a:p>
            <a:pPr marL="0" lvl="1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“</a:t>
            </a:r>
            <a:r>
              <a:rPr lang="en-US" b="1" i="1" dirty="0"/>
              <a:t>Sequence to Sequence Learning with Neural Networks</a:t>
            </a:r>
            <a:r>
              <a:rPr lang="en-US" b="1" dirty="0" smtClean="0"/>
              <a:t>”</a:t>
            </a:r>
            <a:endParaRPr lang="en-US" sz="2400" b="1" dirty="0" smtClean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/>
              <a:t>Encode source into fixed length vector, use it 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/>
              <a:t>initial recurrent state for target decoder model</a:t>
            </a:r>
            <a:endParaRPr lang="en-US" sz="16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6002" y="2238504"/>
            <a:ext cx="464820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Bahdanau</a:t>
            </a:r>
            <a:r>
              <a:rPr lang="en-US" sz="2800" dirty="0" smtClean="0"/>
              <a:t> </a:t>
            </a:r>
            <a:r>
              <a:rPr lang="en-US" sz="2800" dirty="0"/>
              <a:t>et al. </a:t>
            </a:r>
            <a:r>
              <a:rPr lang="en-US" sz="2800" dirty="0" smtClean="0"/>
              <a:t>2014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“</a:t>
            </a:r>
            <a:r>
              <a:rPr lang="en-US" b="1" i="1" dirty="0"/>
              <a:t>Neural Machine Translation by Jointly Learning to Align and Translate</a:t>
            </a:r>
            <a:r>
              <a:rPr lang="en-US" b="1" dirty="0"/>
              <a:t>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Recurrent model responsible for producing target words </a:t>
            </a:r>
            <a:r>
              <a:rPr lang="en-US" i="1" dirty="0" smtClean="0"/>
              <a:t>and</a:t>
            </a:r>
            <a:r>
              <a:rPr lang="en-US" dirty="0" smtClean="0"/>
              <a:t> picking the next source word to give “attention” to</a:t>
            </a:r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1302" y="4075923"/>
            <a:ext cx="36576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Attention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196" y="4719295"/>
            <a:ext cx="47521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Sequence to Sequence Model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or </a:t>
            </a:r>
            <a:r>
              <a:rPr lang="en-US" sz="2400" i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Encoder-Decoder Model</a:t>
            </a:r>
          </a:p>
        </p:txBody>
      </p:sp>
    </p:spTree>
    <p:extLst>
      <p:ext uri="{BB962C8B-B14F-4D97-AF65-F5344CB8AC3E}">
        <p14:creationId xmlns:p14="http://schemas.microsoft.com/office/powerpoint/2010/main" val="19690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Translator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637" y="1212849"/>
            <a:ext cx="11889565" cy="3619452"/>
          </a:xfrm>
        </p:spPr>
        <p:txBody>
          <a:bodyPr/>
          <a:lstStyle/>
          <a:p>
            <a:r>
              <a:rPr lang="en-US" dirty="0" smtClean="0"/>
              <a:t>Primary focus for last two years: Skype Translator</a:t>
            </a:r>
          </a:p>
          <a:p>
            <a:pPr lvl="1"/>
            <a:r>
              <a:rPr lang="en-US" dirty="0" smtClean="0"/>
              <a:t>Real time speech-to-speech translation</a:t>
            </a:r>
          </a:p>
          <a:p>
            <a:r>
              <a:rPr lang="en-US" dirty="0" smtClean="0"/>
              <a:t>Currently supports English, Spanish, Chinese, French, Italian, German</a:t>
            </a:r>
          </a:p>
          <a:p>
            <a:pPr lvl="1"/>
            <a:r>
              <a:rPr lang="en-US" dirty="0" smtClean="0"/>
              <a:t>Support for more languages over next year</a:t>
            </a:r>
          </a:p>
          <a:p>
            <a:r>
              <a:rPr lang="en-US" dirty="0" smtClean="0"/>
              <a:t>Publically available as Windows 8/10 standalone app</a:t>
            </a:r>
          </a:p>
          <a:p>
            <a:pPr lvl="1"/>
            <a:r>
              <a:rPr lang="en-US" dirty="0" smtClean="0"/>
              <a:t>Skype Desktop support coming very soon!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57037" y="296862"/>
            <a:ext cx="304800" cy="0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lator Theme">
  <a:themeElements>
    <a:clrScheme name="Microsoft Translator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107C10"/>
      </a:accent2>
      <a:accent3>
        <a:srgbClr val="002050"/>
      </a:accent3>
      <a:accent4>
        <a:srgbClr val="737373"/>
      </a:accent4>
      <a:accent5>
        <a:srgbClr val="BAD80A"/>
      </a:accent5>
      <a:accent6>
        <a:srgbClr val="004B1C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A9FBFC4-F9F5-466B-8C2C-30FDEA0A54EE}" vid="{A0660501-B086-42EF-8471-E4CEEDE0AE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437A741BA9A4CA19988AD03C8AE5B" ma:contentTypeVersion="5" ma:contentTypeDescription="Create a new document." ma:contentTypeScope="" ma:versionID="20ba6fb2bc37b68b93530ae892d4075d">
  <xsd:schema xmlns:xsd="http://www.w3.org/2001/XMLSchema" xmlns:xs="http://www.w3.org/2001/XMLSchema" xmlns:p="http://schemas.microsoft.com/office/2006/metadata/properties" xmlns:ns1="http://schemas.microsoft.com/sharepoint/v3" xmlns:ns2="71f297de-7433-442a-a197-7f2d87b2113d" xmlns:ns3="80112c72-5f88-488e-a1f1-aed38508899e" targetNamespace="http://schemas.microsoft.com/office/2006/metadata/properties" ma:root="true" ma:fieldsID="300ff01ed12818ca99a84872fb9dc5a2" ns1:_="" ns2:_="" ns3:_="">
    <xsd:import namespace="http://schemas.microsoft.com/sharepoint/v3"/>
    <xsd:import namespace="71f297de-7433-442a-a197-7f2d87b2113d"/>
    <xsd:import namespace="80112c72-5f88-488e-a1f1-aed3850889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297de-7433-442a-a197-7f2d87b211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12c72-5f88-488e-a1f1-aed38508899e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9BCF1-BC99-4184-9CA6-2522D3D27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f297de-7433-442a-a197-7f2d87b2113d"/>
    <ds:schemaRef ds:uri="80112c72-5f88-488e-a1f1-aed385088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71f297de-7433-442a-a197-7f2d87b2113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sharepoint/v3"/>
    <ds:schemaRef ds:uri="80112c72-5f88-488e-a1f1-aed3850889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MST_Brand_PowerPoint_Template_2015</Template>
  <TotalTime>10102</TotalTime>
  <Words>3583</Words>
  <Application>Microsoft Office PowerPoint</Application>
  <PresentationFormat>Custom</PresentationFormat>
  <Paragraphs>856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Cambria Math</vt:lpstr>
      <vt:lpstr>Courier New</vt:lpstr>
      <vt:lpstr>Segoe UI</vt:lpstr>
      <vt:lpstr>Segoe UI (Body)</vt:lpstr>
      <vt:lpstr>Segoe UI Light</vt:lpstr>
      <vt:lpstr>Wingdings</vt:lpstr>
      <vt:lpstr>Translator Theme</vt:lpstr>
      <vt:lpstr>A Practical Guide To Real-Time Neural Translation</vt:lpstr>
      <vt:lpstr>Introduction</vt:lpstr>
      <vt:lpstr>Introduction</vt:lpstr>
      <vt:lpstr>Overview</vt:lpstr>
      <vt:lpstr>Neural Network Language Models (NNLMs)</vt:lpstr>
      <vt:lpstr>Recurrent Architectures</vt:lpstr>
      <vt:lpstr>Neural Translation Models</vt:lpstr>
      <vt:lpstr>Neural Translation Models</vt:lpstr>
      <vt:lpstr>Skype Translator</vt:lpstr>
      <vt:lpstr>Skype Translator</vt:lpstr>
      <vt:lpstr>Part 1: Neural Translation Models at MSR</vt:lpstr>
      <vt:lpstr>Overview of MT System</vt:lpstr>
      <vt:lpstr>Neural Net Joint Model (NNJM)</vt:lpstr>
      <vt:lpstr>Neural Net Lexical Translation Model (NNLTM)</vt:lpstr>
      <vt:lpstr>Neural Net Reordering Model (NNROM)</vt:lpstr>
      <vt:lpstr>Neural Net Reordering Model (NNROM)</vt:lpstr>
      <vt:lpstr>Neural Network Model Results</vt:lpstr>
      <vt:lpstr>Self-Normalization</vt:lpstr>
      <vt:lpstr>Self-Normalization</vt:lpstr>
      <vt:lpstr>Pre-Computation</vt:lpstr>
      <vt:lpstr>Pre-Computation</vt:lpstr>
      <vt:lpstr>Model Speedups</vt:lpstr>
      <vt:lpstr>Lateral Networks</vt:lpstr>
      <vt:lpstr>Lateral Networks</vt:lpstr>
      <vt:lpstr>Decoding Speed</vt:lpstr>
      <vt:lpstr>Decoding Speed</vt:lpstr>
      <vt:lpstr>Part 2: Tips and Tricks for Training Neural Models</vt:lpstr>
      <vt:lpstr>Large Target Vocabulary</vt:lpstr>
      <vt:lpstr>Large Target Vocabulary – Hierarchical Softmax</vt:lpstr>
      <vt:lpstr>Large Target Vocabulary – Hierarchical Softmax</vt:lpstr>
      <vt:lpstr>Large Target Vocabulary – Hierarchical Softmax</vt:lpstr>
      <vt:lpstr>Large Target Vocabulary – NCE</vt:lpstr>
      <vt:lpstr>Large Target Vocabulary – NCE</vt:lpstr>
      <vt:lpstr>Large Target Vocabulary – Approximate Softmax</vt:lpstr>
      <vt:lpstr>Large Target Vocabulary – Approximate Softmax</vt:lpstr>
      <vt:lpstr>Large Target Vocabulary – Approximate Softmax</vt:lpstr>
      <vt:lpstr>Pre-Trained Embeddings</vt:lpstr>
      <vt:lpstr>Pre-Trained Embeddings</vt:lpstr>
      <vt:lpstr>Pre-Trained Embeddings</vt:lpstr>
      <vt:lpstr>Pre-Trained Embeddings</vt:lpstr>
      <vt:lpstr>Adaptive Learning/Momentum</vt:lpstr>
      <vt:lpstr>Adaptive Learning/Momentum</vt:lpstr>
      <vt:lpstr>Adaptive Learning/Momentum</vt:lpstr>
      <vt:lpstr>Adaptive Learning/Momentum</vt:lpstr>
      <vt:lpstr>Robust Training</vt:lpstr>
      <vt:lpstr>Robust Training</vt:lpstr>
      <vt:lpstr>Feed Forward vs. Recurrent LMs</vt:lpstr>
      <vt:lpstr>Feed Forward vs. Recurrent LMs</vt:lpstr>
      <vt:lpstr>Feed Forward vs. Recurrent LMs</vt:lpstr>
      <vt:lpstr>Conclusions</vt:lpstr>
      <vt:lpstr>MSR Machine Translation Group is Hiring!</vt:lpstr>
      <vt:lpstr>PowerPoint Presentation</vt:lpstr>
      <vt:lpstr>Auxiliary Slides</vt:lpstr>
      <vt:lpstr>Approximate Softmax Comparison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Jacob Devlin</dc:creator>
  <cp:keywords>Microsoft Translator, Translator, Machine Translation, Translation, Translator API, Translator Hub, CTF</cp:keywords>
  <dc:description>Template: Maryfj_x000d_
Formatting: _x000d_
Audience Type:</dc:description>
  <cp:lastModifiedBy>Jacob Devlin</cp:lastModifiedBy>
  <cp:revision>486</cp:revision>
  <dcterms:created xsi:type="dcterms:W3CDTF">2015-08-19T20:16:38Z</dcterms:created>
  <dcterms:modified xsi:type="dcterms:W3CDTF">2015-09-16T22:59:29Z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0x010100472437A741BA9A4CA19988AD03C8AE5B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